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19" d="100"/>
          <a:sy n="119" d="100"/>
        </p:scale>
        <p:origin x="990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9430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F1B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5CB85C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971800" y="548640"/>
            <a:ext cx="3200400" cy="32004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457200" y="3566160"/>
            <a:ext cx="82296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kern="0" spc="80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회사 소개서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457200" y="3977640"/>
            <a:ext cx="8229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i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한국과 우즈베키스탄을 잇는 가교</a:t>
            </a:r>
            <a:endParaRPr lang="en-US" sz="2200" dirty="0"/>
          </a:p>
        </p:txBody>
      </p:sp>
      <p:sp>
        <p:nvSpPr>
          <p:cNvPr id="6" name="Shape 3"/>
          <p:cNvSpPr/>
          <p:nvPr/>
        </p:nvSpPr>
        <p:spPr>
          <a:xfrm>
            <a:off x="0" y="4617720"/>
            <a:ext cx="9144000" cy="525780"/>
          </a:xfrm>
          <a:prstGeom prst="rect">
            <a:avLst/>
          </a:prstGeom>
          <a:solidFill>
            <a:srgbClr val="1B2A4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Text 4"/>
          <p:cNvSpPr/>
          <p:nvPr/>
        </p:nvSpPr>
        <p:spPr>
          <a:xfrm>
            <a:off x="457200" y="4663440"/>
            <a:ext cx="82296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타슈켄트 — 2026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960120"/>
          </a:xfrm>
          <a:prstGeom prst="rect">
            <a:avLst/>
          </a:prstGeom>
          <a:solidFill>
            <a:srgbClr val="0F1B2D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960120"/>
            <a:ext cx="9144000" cy="45720"/>
          </a:xfrm>
          <a:prstGeom prst="rect">
            <a:avLst/>
          </a:prstGeom>
          <a:solidFill>
            <a:srgbClr val="C9A84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640080" y="137160"/>
            <a:ext cx="73152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우즈베키스탄 양식업 투자 사업</a:t>
            </a:r>
            <a:endParaRPr lang="en-US" sz="2000" dirty="0"/>
          </a:p>
        </p:txBody>
      </p:sp>
      <p:sp>
        <p:nvSpPr>
          <p:cNvPr id="5" name="Text 3"/>
          <p:cNvSpPr/>
          <p:nvPr/>
        </p:nvSpPr>
        <p:spPr>
          <a:xfrm>
            <a:off x="640080" y="530352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C9A8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Aquaculture Business Project  |  Mingbuloq &amp; Chust, Namangan</a:t>
            </a:r>
            <a:endParaRPr lang="en-US" sz="1100" dirty="0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138160" y="137160"/>
            <a:ext cx="685800" cy="685800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640080" y="1188720"/>
            <a:ext cx="78638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i="1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나망간 주에서 집약적 양식업부터 사료 및 통조림 생산, 냉동창고, 물류센터, 어류 유전학 센터까지 포함하는 종합 클러스터 사업입니다.</a:t>
            </a:r>
            <a:endParaRPr lang="en-US" sz="1050" dirty="0"/>
          </a:p>
        </p:txBody>
      </p:sp>
      <p:sp>
        <p:nvSpPr>
          <p:cNvPr id="8" name="Shape 5"/>
          <p:cNvSpPr/>
          <p:nvPr/>
        </p:nvSpPr>
        <p:spPr>
          <a:xfrm>
            <a:off x="640080" y="1828800"/>
            <a:ext cx="2377440" cy="347472"/>
          </a:xfrm>
          <a:prstGeom prst="rect">
            <a:avLst/>
          </a:prstGeom>
          <a:solidFill>
            <a:srgbClr val="0F1B2D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Text 6"/>
          <p:cNvSpPr/>
          <p:nvPr/>
        </p:nvSpPr>
        <p:spPr>
          <a:xfrm>
            <a:off x="749808" y="1828800"/>
            <a:ext cx="2157984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총 사업비</a:t>
            </a:r>
            <a:endParaRPr lang="en-US" sz="950" dirty="0"/>
          </a:p>
        </p:txBody>
      </p:sp>
      <p:sp>
        <p:nvSpPr>
          <p:cNvPr id="10" name="Shape 7"/>
          <p:cNvSpPr/>
          <p:nvPr/>
        </p:nvSpPr>
        <p:spPr>
          <a:xfrm>
            <a:off x="3017520" y="1828800"/>
            <a:ext cx="1463040" cy="347472"/>
          </a:xfrm>
          <a:prstGeom prst="rect">
            <a:avLst/>
          </a:prstGeom>
          <a:solidFill>
            <a:srgbClr val="F5F7F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3108960" y="1828800"/>
            <a:ext cx="128016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$50.0 mln.</a:t>
            </a:r>
            <a:endParaRPr lang="en-US" sz="1000" dirty="0"/>
          </a:p>
        </p:txBody>
      </p:sp>
      <p:sp>
        <p:nvSpPr>
          <p:cNvPr id="12" name="Shape 9"/>
          <p:cNvSpPr/>
          <p:nvPr/>
        </p:nvSpPr>
        <p:spPr>
          <a:xfrm>
            <a:off x="640080" y="2286000"/>
            <a:ext cx="2377440" cy="347472"/>
          </a:xfrm>
          <a:prstGeom prst="rect">
            <a:avLst/>
          </a:prstGeom>
          <a:solidFill>
            <a:srgbClr val="0F1B2D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Text 10"/>
          <p:cNvSpPr/>
          <p:nvPr/>
        </p:nvSpPr>
        <p:spPr>
          <a:xfrm>
            <a:off x="749808" y="2286000"/>
            <a:ext cx="2157984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양식장 (400 ha)</a:t>
            </a:r>
            <a:endParaRPr lang="en-US" sz="950" dirty="0"/>
          </a:p>
        </p:txBody>
      </p:sp>
      <p:sp>
        <p:nvSpPr>
          <p:cNvPr id="14" name="Shape 11"/>
          <p:cNvSpPr/>
          <p:nvPr/>
        </p:nvSpPr>
        <p:spPr>
          <a:xfrm>
            <a:off x="3017520" y="2286000"/>
            <a:ext cx="1463040" cy="347472"/>
          </a:xfrm>
          <a:prstGeom prst="rect">
            <a:avLst/>
          </a:prstGeom>
          <a:solidFill>
            <a:srgbClr val="F5F7F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5" name="Text 12"/>
          <p:cNvSpPr/>
          <p:nvPr/>
        </p:nvSpPr>
        <p:spPr>
          <a:xfrm>
            <a:off x="3108960" y="2286000"/>
            <a:ext cx="128016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$24.8 mln.</a:t>
            </a:r>
            <a:endParaRPr lang="en-US" sz="1000" dirty="0"/>
          </a:p>
        </p:txBody>
      </p:sp>
      <p:sp>
        <p:nvSpPr>
          <p:cNvPr id="16" name="Shape 13"/>
          <p:cNvSpPr/>
          <p:nvPr/>
        </p:nvSpPr>
        <p:spPr>
          <a:xfrm>
            <a:off x="640080" y="2743200"/>
            <a:ext cx="2377440" cy="347472"/>
          </a:xfrm>
          <a:prstGeom prst="rect">
            <a:avLst/>
          </a:prstGeom>
          <a:solidFill>
            <a:srgbClr val="0F1B2D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7" name="Text 14"/>
          <p:cNvSpPr/>
          <p:nvPr/>
        </p:nvSpPr>
        <p:spPr>
          <a:xfrm>
            <a:off x="749808" y="2743200"/>
            <a:ext cx="2157984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950" b="1" dirty="0">
              <a:solidFill>
                <a:srgbClr val="FFFFFF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r>
              <a:rPr lang="en-US" sz="9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- 물류센터                   -  </a:t>
            </a:r>
            <a:r>
              <a:rPr lang="ko-KR" altLang="en-US" sz="9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냉동창고</a:t>
            </a:r>
            <a:endParaRPr lang="en-US" altLang="ko-KR" sz="950" b="1" dirty="0">
              <a:solidFill>
                <a:srgbClr val="FFFFFF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r>
              <a:rPr lang="en-US" altLang="ko-KR" sz="9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- </a:t>
            </a:r>
            <a:r>
              <a:rPr lang="ko-KR" altLang="en-US" sz="9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사료 생산공장         </a:t>
            </a:r>
            <a:r>
              <a:rPr lang="en-US" altLang="ko-KR" sz="9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- </a:t>
            </a:r>
            <a:r>
              <a:rPr lang="ko-KR" altLang="en-US" sz="9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통조림 공장</a:t>
            </a:r>
          </a:p>
          <a:p>
            <a:pPr marL="0" indent="0">
              <a:buNone/>
            </a:pPr>
            <a:endParaRPr lang="en-US" sz="950" dirty="0"/>
          </a:p>
        </p:txBody>
      </p:sp>
      <p:sp>
        <p:nvSpPr>
          <p:cNvPr id="18" name="Shape 15"/>
          <p:cNvSpPr/>
          <p:nvPr/>
        </p:nvSpPr>
        <p:spPr>
          <a:xfrm>
            <a:off x="3017520" y="2743200"/>
            <a:ext cx="1463040" cy="347472"/>
          </a:xfrm>
          <a:prstGeom prst="rect">
            <a:avLst/>
          </a:prstGeom>
          <a:solidFill>
            <a:srgbClr val="F5F7F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9" name="Text 16"/>
          <p:cNvSpPr/>
          <p:nvPr/>
        </p:nvSpPr>
        <p:spPr>
          <a:xfrm>
            <a:off x="3108960" y="2743200"/>
            <a:ext cx="128016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$25.2 mln.</a:t>
            </a:r>
            <a:endParaRPr lang="en-US" sz="1000" dirty="0"/>
          </a:p>
        </p:txBody>
      </p:sp>
      <p:sp>
        <p:nvSpPr>
          <p:cNvPr id="20" name="Shape 17"/>
          <p:cNvSpPr/>
          <p:nvPr/>
        </p:nvSpPr>
        <p:spPr>
          <a:xfrm>
            <a:off x="5029200" y="1828800"/>
            <a:ext cx="2103120" cy="347472"/>
          </a:xfrm>
          <a:prstGeom prst="rect">
            <a:avLst/>
          </a:prstGeom>
          <a:solidFill>
            <a:srgbClr val="0F1B2D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1" name="Text 18"/>
          <p:cNvSpPr/>
          <p:nvPr/>
        </p:nvSpPr>
        <p:spPr>
          <a:xfrm>
            <a:off x="5138928" y="1828800"/>
            <a:ext cx="1883664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수출 비율</a:t>
            </a:r>
            <a:endParaRPr lang="en-US" sz="950" dirty="0"/>
          </a:p>
        </p:txBody>
      </p:sp>
      <p:sp>
        <p:nvSpPr>
          <p:cNvPr id="22" name="Shape 19"/>
          <p:cNvSpPr/>
          <p:nvPr/>
        </p:nvSpPr>
        <p:spPr>
          <a:xfrm>
            <a:off x="7132320" y="1828800"/>
            <a:ext cx="1371600" cy="347472"/>
          </a:xfrm>
          <a:prstGeom prst="rect">
            <a:avLst/>
          </a:prstGeom>
          <a:solidFill>
            <a:srgbClr val="F5F7F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3" name="Text 20"/>
          <p:cNvSpPr/>
          <p:nvPr/>
        </p:nvSpPr>
        <p:spPr>
          <a:xfrm>
            <a:off x="7223760" y="1828800"/>
            <a:ext cx="118872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40% (CIS)</a:t>
            </a:r>
            <a:endParaRPr lang="en-US" sz="1000" dirty="0"/>
          </a:p>
        </p:txBody>
      </p:sp>
      <p:sp>
        <p:nvSpPr>
          <p:cNvPr id="24" name="Shape 21"/>
          <p:cNvSpPr/>
          <p:nvPr/>
        </p:nvSpPr>
        <p:spPr>
          <a:xfrm>
            <a:off x="5029200" y="2286000"/>
            <a:ext cx="2103120" cy="347472"/>
          </a:xfrm>
          <a:prstGeom prst="rect">
            <a:avLst/>
          </a:prstGeom>
          <a:solidFill>
            <a:srgbClr val="0F1B2D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5" name="Text 22"/>
          <p:cNvSpPr/>
          <p:nvPr/>
        </p:nvSpPr>
        <p:spPr>
          <a:xfrm>
            <a:off x="5138928" y="2286000"/>
            <a:ext cx="1883664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총 고용 창출</a:t>
            </a:r>
            <a:endParaRPr lang="en-US" sz="950" dirty="0"/>
          </a:p>
        </p:txBody>
      </p:sp>
      <p:sp>
        <p:nvSpPr>
          <p:cNvPr id="26" name="Shape 23"/>
          <p:cNvSpPr/>
          <p:nvPr/>
        </p:nvSpPr>
        <p:spPr>
          <a:xfrm>
            <a:off x="7132320" y="2286000"/>
            <a:ext cx="1371600" cy="347472"/>
          </a:xfrm>
          <a:prstGeom prst="rect">
            <a:avLst/>
          </a:prstGeom>
          <a:solidFill>
            <a:srgbClr val="F5F7F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7" name="Text 24"/>
          <p:cNvSpPr/>
          <p:nvPr/>
        </p:nvSpPr>
        <p:spPr>
          <a:xfrm>
            <a:off x="7223760" y="2286000"/>
            <a:ext cx="118872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455+ 명</a:t>
            </a:r>
            <a:endParaRPr lang="en-US" sz="1000" dirty="0"/>
          </a:p>
        </p:txBody>
      </p:sp>
      <p:sp>
        <p:nvSpPr>
          <p:cNvPr id="28" name="Shape 25"/>
          <p:cNvSpPr/>
          <p:nvPr/>
        </p:nvSpPr>
        <p:spPr>
          <a:xfrm>
            <a:off x="5029200" y="2743200"/>
            <a:ext cx="2103120" cy="347472"/>
          </a:xfrm>
          <a:prstGeom prst="rect">
            <a:avLst/>
          </a:prstGeom>
          <a:solidFill>
            <a:srgbClr val="0F1B2D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9" name="Text 26"/>
          <p:cNvSpPr/>
          <p:nvPr/>
        </p:nvSpPr>
        <p:spPr>
          <a:xfrm>
            <a:off x="5138928" y="2743200"/>
            <a:ext cx="1883664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사업 기간</a:t>
            </a:r>
            <a:endParaRPr lang="en-US" sz="950" dirty="0"/>
          </a:p>
        </p:txBody>
      </p:sp>
      <p:sp>
        <p:nvSpPr>
          <p:cNvPr id="30" name="Shape 27"/>
          <p:cNvSpPr/>
          <p:nvPr/>
        </p:nvSpPr>
        <p:spPr>
          <a:xfrm>
            <a:off x="7132320" y="2743200"/>
            <a:ext cx="1371600" cy="347472"/>
          </a:xfrm>
          <a:prstGeom prst="rect">
            <a:avLst/>
          </a:prstGeom>
          <a:solidFill>
            <a:srgbClr val="F5F7F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1" name="Text 28"/>
          <p:cNvSpPr/>
          <p:nvPr/>
        </p:nvSpPr>
        <p:spPr>
          <a:xfrm>
            <a:off x="7223760" y="2743200"/>
            <a:ext cx="118872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2026–2028년</a:t>
            </a:r>
            <a:endParaRPr lang="en-US" sz="1000" dirty="0"/>
          </a:p>
        </p:txBody>
      </p:sp>
      <p:sp>
        <p:nvSpPr>
          <p:cNvPr id="32" name="Shape 29"/>
          <p:cNvSpPr/>
          <p:nvPr/>
        </p:nvSpPr>
        <p:spPr>
          <a:xfrm>
            <a:off x="640080" y="3337560"/>
            <a:ext cx="7863840" cy="54864"/>
          </a:xfrm>
          <a:prstGeom prst="rect">
            <a:avLst/>
          </a:prstGeom>
          <a:solidFill>
            <a:srgbClr val="C9A84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3" name="Text 30"/>
          <p:cNvSpPr/>
          <p:nvPr/>
        </p:nvSpPr>
        <p:spPr>
          <a:xfrm>
            <a:off x="640080" y="3456432"/>
            <a:ext cx="786384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300" dirty="0">
                <a:solidFill>
                  <a:srgbClr val="C9A8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생산 능력</a:t>
            </a:r>
            <a:endParaRPr lang="en-US" sz="1000" dirty="0"/>
          </a:p>
        </p:txBody>
      </p:sp>
      <p:sp>
        <p:nvSpPr>
          <p:cNvPr id="34" name="Shape 31"/>
          <p:cNvSpPr/>
          <p:nvPr/>
        </p:nvSpPr>
        <p:spPr>
          <a:xfrm>
            <a:off x="640080" y="3730752"/>
            <a:ext cx="1463040" cy="594360"/>
          </a:xfrm>
          <a:prstGeom prst="rect">
            <a:avLst/>
          </a:prstGeom>
          <a:solidFill>
            <a:srgbClr val="F5F7F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5" name="Shape 32"/>
          <p:cNvSpPr/>
          <p:nvPr/>
        </p:nvSpPr>
        <p:spPr>
          <a:xfrm>
            <a:off x="640080" y="3730752"/>
            <a:ext cx="1463040" cy="45720"/>
          </a:xfrm>
          <a:prstGeom prst="rect">
            <a:avLst/>
          </a:prstGeom>
          <a:solidFill>
            <a:srgbClr val="C9A84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6" name="Text 33"/>
          <p:cNvSpPr/>
          <p:nvPr/>
        </p:nvSpPr>
        <p:spPr>
          <a:xfrm>
            <a:off x="685800" y="3794760"/>
            <a:ext cx="13716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5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300만 톤</a:t>
            </a:r>
            <a:endParaRPr lang="en-US" sz="850" dirty="0"/>
          </a:p>
          <a:p>
            <a:pPr marL="0" indent="0" algn="ctr">
              <a:buNone/>
            </a:pPr>
            <a:r>
              <a:rPr lang="en-US" sz="85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치어</a:t>
            </a:r>
            <a:endParaRPr lang="en-US" sz="850" dirty="0"/>
          </a:p>
        </p:txBody>
      </p:sp>
      <p:sp>
        <p:nvSpPr>
          <p:cNvPr id="37" name="Shape 34"/>
          <p:cNvSpPr/>
          <p:nvPr/>
        </p:nvSpPr>
        <p:spPr>
          <a:xfrm>
            <a:off x="2240280" y="3730752"/>
            <a:ext cx="1463040" cy="594360"/>
          </a:xfrm>
          <a:prstGeom prst="rect">
            <a:avLst/>
          </a:prstGeom>
          <a:solidFill>
            <a:srgbClr val="F5F7F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8" name="Shape 35"/>
          <p:cNvSpPr/>
          <p:nvPr/>
        </p:nvSpPr>
        <p:spPr>
          <a:xfrm>
            <a:off x="2240280" y="3730752"/>
            <a:ext cx="1463040" cy="45720"/>
          </a:xfrm>
          <a:prstGeom prst="rect">
            <a:avLst/>
          </a:prstGeom>
          <a:solidFill>
            <a:srgbClr val="C9A84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9" name="Text 36"/>
          <p:cNvSpPr/>
          <p:nvPr/>
        </p:nvSpPr>
        <p:spPr>
          <a:xfrm>
            <a:off x="2286000" y="3794760"/>
            <a:ext cx="13716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5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3톤</a:t>
            </a:r>
            <a:endParaRPr lang="en-US" sz="850" dirty="0"/>
          </a:p>
          <a:p>
            <a:pPr marL="0" indent="0" algn="ctr">
              <a:buNone/>
            </a:pPr>
            <a:r>
              <a:rPr lang="en-US" sz="85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캐비어</a:t>
            </a:r>
            <a:endParaRPr lang="en-US" sz="850" dirty="0"/>
          </a:p>
        </p:txBody>
      </p:sp>
      <p:sp>
        <p:nvSpPr>
          <p:cNvPr id="40" name="Shape 37"/>
          <p:cNvSpPr/>
          <p:nvPr/>
        </p:nvSpPr>
        <p:spPr>
          <a:xfrm>
            <a:off x="3840480" y="3730752"/>
            <a:ext cx="1463040" cy="594360"/>
          </a:xfrm>
          <a:prstGeom prst="rect">
            <a:avLst/>
          </a:prstGeom>
          <a:solidFill>
            <a:srgbClr val="F5F7F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1" name="Shape 38"/>
          <p:cNvSpPr/>
          <p:nvPr/>
        </p:nvSpPr>
        <p:spPr>
          <a:xfrm>
            <a:off x="3840480" y="3730752"/>
            <a:ext cx="1463040" cy="45720"/>
          </a:xfrm>
          <a:prstGeom prst="rect">
            <a:avLst/>
          </a:prstGeom>
          <a:solidFill>
            <a:srgbClr val="C9A84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2" name="Text 39"/>
          <p:cNvSpPr/>
          <p:nvPr/>
        </p:nvSpPr>
        <p:spPr>
          <a:xfrm>
            <a:off x="3886200" y="3794760"/>
            <a:ext cx="13716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5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5,730톤</a:t>
            </a:r>
            <a:endParaRPr lang="en-US" sz="850" dirty="0"/>
          </a:p>
          <a:p>
            <a:pPr marL="0" indent="0" algn="ctr">
              <a:buNone/>
            </a:pPr>
            <a:r>
              <a:rPr lang="en-US" sz="85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어류 생산</a:t>
            </a:r>
            <a:endParaRPr lang="en-US" sz="850" dirty="0"/>
          </a:p>
        </p:txBody>
      </p:sp>
      <p:sp>
        <p:nvSpPr>
          <p:cNvPr id="43" name="Shape 40"/>
          <p:cNvSpPr/>
          <p:nvPr/>
        </p:nvSpPr>
        <p:spPr>
          <a:xfrm>
            <a:off x="5440680" y="3730752"/>
            <a:ext cx="1463040" cy="594360"/>
          </a:xfrm>
          <a:prstGeom prst="rect">
            <a:avLst/>
          </a:prstGeom>
          <a:solidFill>
            <a:srgbClr val="F5F7F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4" name="Shape 41"/>
          <p:cNvSpPr/>
          <p:nvPr/>
        </p:nvSpPr>
        <p:spPr>
          <a:xfrm>
            <a:off x="5440680" y="3730752"/>
            <a:ext cx="1463040" cy="45720"/>
          </a:xfrm>
          <a:prstGeom prst="rect">
            <a:avLst/>
          </a:prstGeom>
          <a:solidFill>
            <a:srgbClr val="C9A84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5" name="Text 42"/>
          <p:cNvSpPr/>
          <p:nvPr/>
        </p:nvSpPr>
        <p:spPr>
          <a:xfrm>
            <a:off x="5486400" y="3794760"/>
            <a:ext cx="13716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5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20,000톤</a:t>
            </a:r>
            <a:endParaRPr lang="en-US" sz="850" dirty="0"/>
          </a:p>
          <a:p>
            <a:pPr marL="0" indent="0" algn="ctr">
              <a:buNone/>
            </a:pPr>
            <a:r>
              <a:rPr lang="en-US" sz="85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사료</a:t>
            </a:r>
            <a:endParaRPr lang="en-US" sz="850" dirty="0"/>
          </a:p>
        </p:txBody>
      </p:sp>
      <p:sp>
        <p:nvSpPr>
          <p:cNvPr id="46" name="Shape 43"/>
          <p:cNvSpPr/>
          <p:nvPr/>
        </p:nvSpPr>
        <p:spPr>
          <a:xfrm>
            <a:off x="7040880" y="3730752"/>
            <a:ext cx="1463040" cy="594360"/>
          </a:xfrm>
          <a:prstGeom prst="rect">
            <a:avLst/>
          </a:prstGeom>
          <a:solidFill>
            <a:srgbClr val="F5F7F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7" name="Shape 44"/>
          <p:cNvSpPr/>
          <p:nvPr/>
        </p:nvSpPr>
        <p:spPr>
          <a:xfrm>
            <a:off x="7040880" y="3730752"/>
            <a:ext cx="1463040" cy="45720"/>
          </a:xfrm>
          <a:prstGeom prst="rect">
            <a:avLst/>
          </a:prstGeom>
          <a:solidFill>
            <a:srgbClr val="C9A84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8" name="Text 45"/>
          <p:cNvSpPr/>
          <p:nvPr/>
        </p:nvSpPr>
        <p:spPr>
          <a:xfrm>
            <a:off x="7086600" y="3794760"/>
            <a:ext cx="13716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5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20,000개</a:t>
            </a:r>
            <a:endParaRPr lang="en-US" sz="850" dirty="0"/>
          </a:p>
          <a:p>
            <a:pPr marL="0" indent="0" algn="ctr">
              <a:buNone/>
            </a:pPr>
            <a:r>
              <a:rPr lang="en-US" sz="85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통조림</a:t>
            </a:r>
            <a:endParaRPr lang="en-US" sz="850" dirty="0"/>
          </a:p>
        </p:txBody>
      </p:sp>
      <p:sp>
        <p:nvSpPr>
          <p:cNvPr id="49" name="Text 46"/>
          <p:cNvSpPr/>
          <p:nvPr/>
        </p:nvSpPr>
        <p:spPr>
          <a:xfrm>
            <a:off x="640080" y="4434840"/>
            <a:ext cx="78638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협력사:  U&amp;K Global (한국)  •  Rizobay LLC  •  Momoxon Oltin Zamin Dalasi LLC</a:t>
            </a:r>
            <a:endParaRPr lang="en-US" sz="900" dirty="0"/>
          </a:p>
        </p:txBody>
      </p:sp>
      <p:sp>
        <p:nvSpPr>
          <p:cNvPr id="50" name="Shape 47"/>
          <p:cNvSpPr/>
          <p:nvPr/>
        </p:nvSpPr>
        <p:spPr>
          <a:xfrm>
            <a:off x="0" y="5074920"/>
            <a:ext cx="9144000" cy="68580"/>
          </a:xfrm>
          <a:prstGeom prst="rect">
            <a:avLst/>
          </a:prstGeom>
          <a:solidFill>
            <a:srgbClr val="C9A84C"/>
          </a:solidFill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960120"/>
          </a:xfrm>
          <a:prstGeom prst="rect">
            <a:avLst/>
          </a:prstGeom>
          <a:solidFill>
            <a:srgbClr val="0F1B2D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960120"/>
            <a:ext cx="9144000" cy="45720"/>
          </a:xfrm>
          <a:prstGeom prst="rect">
            <a:avLst/>
          </a:prstGeom>
          <a:solidFill>
            <a:srgbClr val="C9A84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640080" y="137160"/>
            <a:ext cx="73152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양식장 — 400헥타르</a:t>
            </a:r>
            <a:endParaRPr lang="en-US" sz="2000" dirty="0"/>
          </a:p>
        </p:txBody>
      </p:sp>
      <p:sp>
        <p:nvSpPr>
          <p:cNvPr id="5" name="Text 3"/>
          <p:cNvSpPr/>
          <p:nvPr/>
        </p:nvSpPr>
        <p:spPr>
          <a:xfrm>
            <a:off x="640080" y="530352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C9A8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Aquaculture Farm  |  Mingbuloq  |  $24.8 mln.</a:t>
            </a:r>
            <a:endParaRPr lang="en-US" sz="1100" dirty="0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138160" y="137160"/>
            <a:ext cx="685800" cy="685800"/>
          </a:xfrm>
          <a:prstGeom prst="rect">
            <a:avLst/>
          </a:prstGeom>
        </p:spPr>
      </p:pic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57200" y="1143000"/>
            <a:ext cx="3931920" cy="2468880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457200" y="3611880"/>
            <a:ext cx="39319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i="1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Momoxon Oltin Zamin Dalasi — 400 ha 토지</a:t>
            </a:r>
            <a:endParaRPr lang="en-US" sz="80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500155" y="1161288"/>
            <a:ext cx="1828800" cy="2377440"/>
          </a:xfrm>
          <a:prstGeom prst="rect">
            <a:avLst/>
          </a:prstGeom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407768" y="1353312"/>
            <a:ext cx="2370472" cy="2113569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4434840" y="3520440"/>
            <a:ext cx="18288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750" i="1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양해각서 (MOU)</a:t>
            </a:r>
            <a:endParaRPr lang="en-US" sz="750" dirty="0"/>
          </a:p>
          <a:p>
            <a:pPr marL="0" indent="0" algn="ctr">
              <a:buNone/>
            </a:pPr>
            <a:r>
              <a:rPr lang="en-US" sz="750" i="1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(3자간 체결)</a:t>
            </a:r>
            <a:endParaRPr lang="en-US" sz="750" dirty="0"/>
          </a:p>
        </p:txBody>
      </p:sp>
      <p:sp>
        <p:nvSpPr>
          <p:cNvPr id="12" name="Text 6"/>
          <p:cNvSpPr/>
          <p:nvPr/>
        </p:nvSpPr>
        <p:spPr>
          <a:xfrm>
            <a:off x="6720840" y="3547872"/>
            <a:ext cx="20116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750" i="1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MOU 체결식</a:t>
            </a:r>
            <a:endParaRPr lang="en-US" sz="750" dirty="0"/>
          </a:p>
        </p:txBody>
      </p:sp>
      <p:sp>
        <p:nvSpPr>
          <p:cNvPr id="13" name="Shape 7"/>
          <p:cNvSpPr/>
          <p:nvPr/>
        </p:nvSpPr>
        <p:spPr>
          <a:xfrm>
            <a:off x="457200" y="3977640"/>
            <a:ext cx="8229600" cy="54864"/>
          </a:xfrm>
          <a:prstGeom prst="rect">
            <a:avLst/>
          </a:prstGeom>
          <a:solidFill>
            <a:srgbClr val="C9A84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4" name="Shape 8"/>
          <p:cNvSpPr/>
          <p:nvPr/>
        </p:nvSpPr>
        <p:spPr>
          <a:xfrm>
            <a:off x="457200" y="4114800"/>
            <a:ext cx="1920240" cy="731520"/>
          </a:xfrm>
          <a:prstGeom prst="rect">
            <a:avLst/>
          </a:prstGeom>
          <a:solidFill>
            <a:srgbClr val="F5F7F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5" name="Shape 9"/>
          <p:cNvSpPr/>
          <p:nvPr/>
        </p:nvSpPr>
        <p:spPr>
          <a:xfrm>
            <a:off x="457200" y="4114800"/>
            <a:ext cx="1920240" cy="36576"/>
          </a:xfrm>
          <a:prstGeom prst="rect">
            <a:avLst/>
          </a:prstGeom>
          <a:solidFill>
            <a:srgbClr val="C9A84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Text 10"/>
          <p:cNvSpPr/>
          <p:nvPr/>
        </p:nvSpPr>
        <p:spPr>
          <a:xfrm>
            <a:off x="548640" y="4160520"/>
            <a:ext cx="17373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b="1" dirty="0">
                <a:solidFill>
                  <a:srgbClr val="C9A8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사업비</a:t>
            </a:r>
            <a:endParaRPr lang="en-US" sz="850" dirty="0"/>
          </a:p>
        </p:txBody>
      </p:sp>
      <p:sp>
        <p:nvSpPr>
          <p:cNvPr id="17" name="Text 11"/>
          <p:cNvSpPr/>
          <p:nvPr/>
        </p:nvSpPr>
        <p:spPr>
          <a:xfrm>
            <a:off x="548640" y="4343400"/>
            <a:ext cx="17373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b="1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$24.8 mln.</a:t>
            </a:r>
            <a:endParaRPr lang="en-US" sz="950" dirty="0"/>
          </a:p>
        </p:txBody>
      </p:sp>
      <p:sp>
        <p:nvSpPr>
          <p:cNvPr id="18" name="Shape 12"/>
          <p:cNvSpPr/>
          <p:nvPr/>
        </p:nvSpPr>
        <p:spPr>
          <a:xfrm>
            <a:off x="2514600" y="4142232"/>
            <a:ext cx="1920240" cy="704088"/>
          </a:xfrm>
          <a:prstGeom prst="rect">
            <a:avLst/>
          </a:prstGeom>
          <a:solidFill>
            <a:srgbClr val="F5F7F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9" name="Shape 13"/>
          <p:cNvSpPr/>
          <p:nvPr/>
        </p:nvSpPr>
        <p:spPr>
          <a:xfrm>
            <a:off x="2514600" y="4114800"/>
            <a:ext cx="1920240" cy="36576"/>
          </a:xfrm>
          <a:prstGeom prst="rect">
            <a:avLst/>
          </a:prstGeom>
          <a:solidFill>
            <a:srgbClr val="C9A84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0" name="Text 14"/>
          <p:cNvSpPr/>
          <p:nvPr/>
        </p:nvSpPr>
        <p:spPr>
          <a:xfrm>
            <a:off x="2606040" y="4160520"/>
            <a:ext cx="17373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b="1" dirty="0">
                <a:solidFill>
                  <a:srgbClr val="C9A8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토지 면적</a:t>
            </a:r>
            <a:endParaRPr lang="en-US" sz="850" dirty="0"/>
          </a:p>
        </p:txBody>
      </p:sp>
      <p:sp>
        <p:nvSpPr>
          <p:cNvPr id="21" name="Text 15"/>
          <p:cNvSpPr/>
          <p:nvPr/>
        </p:nvSpPr>
        <p:spPr>
          <a:xfrm>
            <a:off x="2606040" y="4343400"/>
            <a:ext cx="17373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b="1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~400 헥타르</a:t>
            </a:r>
            <a:endParaRPr lang="en-US" sz="950" dirty="0"/>
          </a:p>
        </p:txBody>
      </p:sp>
      <p:sp>
        <p:nvSpPr>
          <p:cNvPr id="22" name="Shape 16"/>
          <p:cNvSpPr/>
          <p:nvPr/>
        </p:nvSpPr>
        <p:spPr>
          <a:xfrm>
            <a:off x="4572000" y="4114800"/>
            <a:ext cx="1920240" cy="731520"/>
          </a:xfrm>
          <a:prstGeom prst="rect">
            <a:avLst/>
          </a:prstGeom>
          <a:solidFill>
            <a:srgbClr val="F5F7F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3" name="Shape 17"/>
          <p:cNvSpPr/>
          <p:nvPr/>
        </p:nvSpPr>
        <p:spPr>
          <a:xfrm>
            <a:off x="4572000" y="4114800"/>
            <a:ext cx="1920240" cy="36576"/>
          </a:xfrm>
          <a:prstGeom prst="rect">
            <a:avLst/>
          </a:prstGeom>
          <a:solidFill>
            <a:srgbClr val="C9A84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4" name="Text 18"/>
          <p:cNvSpPr/>
          <p:nvPr/>
        </p:nvSpPr>
        <p:spPr>
          <a:xfrm>
            <a:off x="4663440" y="4160520"/>
            <a:ext cx="17373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b="1" dirty="0">
                <a:solidFill>
                  <a:srgbClr val="C9A8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단계별 계획</a:t>
            </a:r>
            <a:endParaRPr lang="en-US" sz="850" dirty="0"/>
          </a:p>
        </p:txBody>
      </p:sp>
      <p:sp>
        <p:nvSpPr>
          <p:cNvPr id="25" name="Text 19"/>
          <p:cNvSpPr/>
          <p:nvPr/>
        </p:nvSpPr>
        <p:spPr>
          <a:xfrm>
            <a:off x="4663440" y="4343400"/>
            <a:ext cx="1737360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b="1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1단계: 80ha  </a:t>
            </a:r>
          </a:p>
          <a:p>
            <a:pPr marL="0" indent="0">
              <a:buNone/>
            </a:pPr>
            <a:r>
              <a:rPr lang="en-US" sz="950" b="1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2단계: 150ha</a:t>
            </a:r>
            <a:endParaRPr lang="en-US" sz="950" dirty="0"/>
          </a:p>
          <a:p>
            <a:pPr marL="0" indent="0">
              <a:buNone/>
            </a:pPr>
            <a:r>
              <a:rPr lang="en-US" sz="950" b="1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3단계: 170ha</a:t>
            </a:r>
            <a:endParaRPr lang="en-US" sz="950" dirty="0"/>
          </a:p>
        </p:txBody>
      </p:sp>
      <p:sp>
        <p:nvSpPr>
          <p:cNvPr id="26" name="Shape 20"/>
          <p:cNvSpPr/>
          <p:nvPr/>
        </p:nvSpPr>
        <p:spPr>
          <a:xfrm>
            <a:off x="6629400" y="4114800"/>
            <a:ext cx="1920240" cy="731520"/>
          </a:xfrm>
          <a:prstGeom prst="rect">
            <a:avLst/>
          </a:prstGeom>
          <a:solidFill>
            <a:srgbClr val="F5F7F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7" name="Shape 21"/>
          <p:cNvSpPr/>
          <p:nvPr/>
        </p:nvSpPr>
        <p:spPr>
          <a:xfrm>
            <a:off x="6629400" y="4114800"/>
            <a:ext cx="1920240" cy="36576"/>
          </a:xfrm>
          <a:prstGeom prst="rect">
            <a:avLst/>
          </a:prstGeom>
          <a:solidFill>
            <a:srgbClr val="C9A84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8" name="Text 22"/>
          <p:cNvSpPr/>
          <p:nvPr/>
        </p:nvSpPr>
        <p:spPr>
          <a:xfrm>
            <a:off x="6720840" y="4160520"/>
            <a:ext cx="17373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b="1" dirty="0">
                <a:solidFill>
                  <a:srgbClr val="C9A8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고용 창출</a:t>
            </a:r>
            <a:endParaRPr lang="en-US" sz="850" dirty="0"/>
          </a:p>
        </p:txBody>
      </p:sp>
      <p:sp>
        <p:nvSpPr>
          <p:cNvPr id="29" name="Text 23"/>
          <p:cNvSpPr/>
          <p:nvPr/>
        </p:nvSpPr>
        <p:spPr>
          <a:xfrm>
            <a:off x="6720840" y="4343400"/>
            <a:ext cx="17373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b="1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300명</a:t>
            </a:r>
            <a:endParaRPr lang="en-US" sz="950" dirty="0"/>
          </a:p>
        </p:txBody>
      </p:sp>
      <p:sp>
        <p:nvSpPr>
          <p:cNvPr id="30" name="Shape 24"/>
          <p:cNvSpPr/>
          <p:nvPr/>
        </p:nvSpPr>
        <p:spPr>
          <a:xfrm>
            <a:off x="0" y="5074920"/>
            <a:ext cx="9144000" cy="68580"/>
          </a:xfrm>
          <a:prstGeom prst="rect">
            <a:avLst/>
          </a:prstGeom>
          <a:solidFill>
            <a:srgbClr val="C9A84C"/>
          </a:solidFill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960120"/>
          </a:xfrm>
          <a:prstGeom prst="rect">
            <a:avLst/>
          </a:prstGeom>
          <a:solidFill>
            <a:srgbClr val="0F1B2D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960120"/>
            <a:ext cx="9144000" cy="45720"/>
          </a:xfrm>
          <a:prstGeom prst="rect">
            <a:avLst/>
          </a:prstGeom>
          <a:solidFill>
            <a:srgbClr val="C9A84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640080" y="137160"/>
            <a:ext cx="73152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물류센터 — 16헥타르 (CHUST 경제특구)</a:t>
            </a:r>
            <a:endParaRPr lang="en-US" sz="2000" dirty="0"/>
          </a:p>
        </p:txBody>
      </p:sp>
      <p:sp>
        <p:nvSpPr>
          <p:cNvPr id="5" name="Text 3"/>
          <p:cNvSpPr/>
          <p:nvPr/>
        </p:nvSpPr>
        <p:spPr>
          <a:xfrm>
            <a:off x="640080" y="530352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C9A8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Logistics Center &amp; Feed Factory  |  Namangan FEZ  |  $25.2 mln.</a:t>
            </a:r>
            <a:endParaRPr lang="en-US" sz="1100" dirty="0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138160" y="137160"/>
            <a:ext cx="685800" cy="685800"/>
          </a:xfrm>
          <a:prstGeom prst="rect">
            <a:avLst/>
          </a:prstGeom>
        </p:spPr>
      </p:pic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rcRect b="50000"/>
          <a:stretch>
            <a:fillRect/>
          </a:stretch>
        </p:blipFill>
        <p:spPr>
          <a:xfrm>
            <a:off x="457200" y="1143000"/>
            <a:ext cx="3200400" cy="2377440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457200" y="3611880"/>
            <a:ext cx="3200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i="1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Namangan 경제특구 “Sabzavor” — Chust, 16 ha</a:t>
            </a:r>
            <a:endParaRPr lang="en-US" sz="80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840480" y="1143000"/>
            <a:ext cx="1828800" cy="2377440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3840480" y="3520440"/>
            <a:ext cx="18288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750" i="1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사료공장 MOU</a:t>
            </a:r>
            <a:endParaRPr lang="en-US" sz="750" dirty="0"/>
          </a:p>
          <a:p>
            <a:pPr marL="0" indent="0" algn="ctr">
              <a:buNone/>
            </a:pPr>
            <a:r>
              <a:rPr lang="en-US" sz="750" i="1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(U&amp;K Global 및 Rizobay LLC)</a:t>
            </a:r>
            <a:endParaRPr lang="en-US" sz="750" dirty="0"/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943600" y="1142999"/>
            <a:ext cx="2834640" cy="2227217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5852160" y="3520440"/>
            <a:ext cx="283464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750" i="1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MOU 체결식</a:t>
            </a:r>
            <a:endParaRPr lang="en-US" sz="750" dirty="0"/>
          </a:p>
        </p:txBody>
      </p:sp>
      <p:sp>
        <p:nvSpPr>
          <p:cNvPr id="13" name="Shape 7"/>
          <p:cNvSpPr/>
          <p:nvPr/>
        </p:nvSpPr>
        <p:spPr>
          <a:xfrm>
            <a:off x="457200" y="3977640"/>
            <a:ext cx="8229600" cy="54864"/>
          </a:xfrm>
          <a:prstGeom prst="rect">
            <a:avLst/>
          </a:prstGeom>
          <a:solidFill>
            <a:srgbClr val="C9A84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4" name="Shape 8"/>
          <p:cNvSpPr/>
          <p:nvPr/>
        </p:nvSpPr>
        <p:spPr>
          <a:xfrm>
            <a:off x="457200" y="4114800"/>
            <a:ext cx="1920240" cy="868680"/>
          </a:xfrm>
          <a:prstGeom prst="rect">
            <a:avLst/>
          </a:prstGeom>
          <a:solidFill>
            <a:srgbClr val="F5F7F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5" name="Shape 9"/>
          <p:cNvSpPr/>
          <p:nvPr/>
        </p:nvSpPr>
        <p:spPr>
          <a:xfrm>
            <a:off x="457200" y="4114800"/>
            <a:ext cx="1920240" cy="36576"/>
          </a:xfrm>
          <a:prstGeom prst="rect">
            <a:avLst/>
          </a:prstGeom>
          <a:solidFill>
            <a:srgbClr val="C9A84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Text 10"/>
          <p:cNvSpPr/>
          <p:nvPr/>
        </p:nvSpPr>
        <p:spPr>
          <a:xfrm>
            <a:off x="530352" y="4160520"/>
            <a:ext cx="1773936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0F1B2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물류센터</a:t>
            </a:r>
            <a:endParaRPr lang="en-US" sz="900" dirty="0"/>
          </a:p>
        </p:txBody>
      </p:sp>
      <p:sp>
        <p:nvSpPr>
          <p:cNvPr id="17" name="Text 11"/>
          <p:cNvSpPr/>
          <p:nvPr/>
        </p:nvSpPr>
        <p:spPr>
          <a:xfrm>
            <a:off x="530352" y="4325112"/>
            <a:ext cx="1773936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b="1" dirty="0">
                <a:solidFill>
                  <a:srgbClr val="C9A8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$15.0M  |  3 ha</a:t>
            </a:r>
            <a:endParaRPr lang="en-US" sz="800" dirty="0"/>
          </a:p>
        </p:txBody>
      </p:sp>
      <p:sp>
        <p:nvSpPr>
          <p:cNvPr id="18" name="Text 12"/>
          <p:cNvSpPr/>
          <p:nvPr/>
        </p:nvSpPr>
        <p:spPr>
          <a:xfrm>
            <a:off x="530352" y="4480560"/>
            <a:ext cx="1773936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운송차량 및 장비 100대</a:t>
            </a:r>
            <a:endParaRPr lang="en-US" sz="750" dirty="0"/>
          </a:p>
        </p:txBody>
      </p:sp>
      <p:sp>
        <p:nvSpPr>
          <p:cNvPr id="19" name="Text 13"/>
          <p:cNvSpPr/>
          <p:nvPr/>
        </p:nvSpPr>
        <p:spPr>
          <a:xfrm>
            <a:off x="530352" y="4681728"/>
            <a:ext cx="1773936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b="1" dirty="0">
                <a:solidFill>
                  <a:srgbClr val="3498D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80명</a:t>
            </a:r>
            <a:endParaRPr lang="en-US" sz="800" dirty="0"/>
          </a:p>
        </p:txBody>
      </p:sp>
      <p:sp>
        <p:nvSpPr>
          <p:cNvPr id="20" name="Shape 14"/>
          <p:cNvSpPr/>
          <p:nvPr/>
        </p:nvSpPr>
        <p:spPr>
          <a:xfrm>
            <a:off x="2514600" y="4114800"/>
            <a:ext cx="1920240" cy="868680"/>
          </a:xfrm>
          <a:prstGeom prst="rect">
            <a:avLst/>
          </a:prstGeom>
          <a:solidFill>
            <a:srgbClr val="F5F7F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1" name="Shape 15"/>
          <p:cNvSpPr/>
          <p:nvPr/>
        </p:nvSpPr>
        <p:spPr>
          <a:xfrm>
            <a:off x="2514600" y="4114800"/>
            <a:ext cx="1920240" cy="36576"/>
          </a:xfrm>
          <a:prstGeom prst="rect">
            <a:avLst/>
          </a:prstGeom>
          <a:solidFill>
            <a:srgbClr val="C9A84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2" name="Text 16"/>
          <p:cNvSpPr/>
          <p:nvPr/>
        </p:nvSpPr>
        <p:spPr>
          <a:xfrm>
            <a:off x="2587752" y="4160520"/>
            <a:ext cx="1773936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0F1B2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냉동창고</a:t>
            </a:r>
            <a:endParaRPr lang="en-US" sz="900" dirty="0"/>
          </a:p>
        </p:txBody>
      </p:sp>
      <p:sp>
        <p:nvSpPr>
          <p:cNvPr id="23" name="Text 17"/>
          <p:cNvSpPr/>
          <p:nvPr/>
        </p:nvSpPr>
        <p:spPr>
          <a:xfrm>
            <a:off x="2587752" y="4325112"/>
            <a:ext cx="1773936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b="1" dirty="0">
                <a:solidFill>
                  <a:srgbClr val="C9A8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$3.0M  |  5 ha</a:t>
            </a:r>
            <a:endParaRPr lang="en-US" sz="800" dirty="0"/>
          </a:p>
        </p:txBody>
      </p:sp>
      <p:sp>
        <p:nvSpPr>
          <p:cNvPr id="24" name="Text 18"/>
          <p:cNvSpPr/>
          <p:nvPr/>
        </p:nvSpPr>
        <p:spPr>
          <a:xfrm>
            <a:off x="2587752" y="4480560"/>
            <a:ext cx="1773936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5,000톤 규모 저장시설</a:t>
            </a:r>
            <a:endParaRPr lang="en-US" sz="750" dirty="0"/>
          </a:p>
        </p:txBody>
      </p:sp>
      <p:sp>
        <p:nvSpPr>
          <p:cNvPr id="25" name="Text 19"/>
          <p:cNvSpPr/>
          <p:nvPr/>
        </p:nvSpPr>
        <p:spPr>
          <a:xfrm>
            <a:off x="2587752" y="4681728"/>
            <a:ext cx="1773936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b="1" dirty="0">
                <a:solidFill>
                  <a:srgbClr val="3498D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15명</a:t>
            </a:r>
            <a:endParaRPr lang="en-US" sz="800" dirty="0"/>
          </a:p>
        </p:txBody>
      </p:sp>
      <p:sp>
        <p:nvSpPr>
          <p:cNvPr id="26" name="Shape 20"/>
          <p:cNvSpPr/>
          <p:nvPr/>
        </p:nvSpPr>
        <p:spPr>
          <a:xfrm>
            <a:off x="4572000" y="4114800"/>
            <a:ext cx="1920240" cy="868680"/>
          </a:xfrm>
          <a:prstGeom prst="rect">
            <a:avLst/>
          </a:prstGeom>
          <a:solidFill>
            <a:srgbClr val="F5F7F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7" name="Shape 21"/>
          <p:cNvSpPr/>
          <p:nvPr/>
        </p:nvSpPr>
        <p:spPr>
          <a:xfrm>
            <a:off x="4572000" y="4114800"/>
            <a:ext cx="1920240" cy="36576"/>
          </a:xfrm>
          <a:prstGeom prst="rect">
            <a:avLst/>
          </a:prstGeom>
          <a:solidFill>
            <a:srgbClr val="C9A84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8" name="Text 22"/>
          <p:cNvSpPr/>
          <p:nvPr/>
        </p:nvSpPr>
        <p:spPr>
          <a:xfrm>
            <a:off x="4645152" y="4160520"/>
            <a:ext cx="1773936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0F1B2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사료 생산공장</a:t>
            </a:r>
            <a:endParaRPr lang="en-US" sz="900" dirty="0"/>
          </a:p>
        </p:txBody>
      </p:sp>
      <p:sp>
        <p:nvSpPr>
          <p:cNvPr id="29" name="Text 23"/>
          <p:cNvSpPr/>
          <p:nvPr/>
        </p:nvSpPr>
        <p:spPr>
          <a:xfrm>
            <a:off x="4645152" y="4325112"/>
            <a:ext cx="1773936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b="1" dirty="0">
                <a:solidFill>
                  <a:srgbClr val="C9A8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$6.0M  |  5 ha</a:t>
            </a:r>
            <a:endParaRPr lang="en-US" sz="800" dirty="0"/>
          </a:p>
        </p:txBody>
      </p:sp>
      <p:sp>
        <p:nvSpPr>
          <p:cNvPr id="30" name="Text 24"/>
          <p:cNvSpPr/>
          <p:nvPr/>
        </p:nvSpPr>
        <p:spPr>
          <a:xfrm>
            <a:off x="4645152" y="4480560"/>
            <a:ext cx="1773936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어류, 가축, 가금류용 사료</a:t>
            </a:r>
            <a:endParaRPr lang="en-US" sz="750" dirty="0"/>
          </a:p>
        </p:txBody>
      </p:sp>
      <p:sp>
        <p:nvSpPr>
          <p:cNvPr id="31" name="Text 25"/>
          <p:cNvSpPr/>
          <p:nvPr/>
        </p:nvSpPr>
        <p:spPr>
          <a:xfrm>
            <a:off x="4645152" y="4681728"/>
            <a:ext cx="1773936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b="1" dirty="0">
                <a:solidFill>
                  <a:srgbClr val="3498D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40명</a:t>
            </a:r>
            <a:endParaRPr lang="en-US" sz="800" dirty="0"/>
          </a:p>
        </p:txBody>
      </p:sp>
      <p:sp>
        <p:nvSpPr>
          <p:cNvPr id="32" name="Shape 26"/>
          <p:cNvSpPr/>
          <p:nvPr/>
        </p:nvSpPr>
        <p:spPr>
          <a:xfrm>
            <a:off x="6629400" y="4114800"/>
            <a:ext cx="1920240" cy="868680"/>
          </a:xfrm>
          <a:prstGeom prst="rect">
            <a:avLst/>
          </a:prstGeom>
          <a:solidFill>
            <a:srgbClr val="F5F7F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3" name="Shape 27"/>
          <p:cNvSpPr/>
          <p:nvPr/>
        </p:nvSpPr>
        <p:spPr>
          <a:xfrm>
            <a:off x="6629400" y="4114800"/>
            <a:ext cx="1920240" cy="36576"/>
          </a:xfrm>
          <a:prstGeom prst="rect">
            <a:avLst/>
          </a:prstGeom>
          <a:solidFill>
            <a:srgbClr val="C9A84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4" name="Text 28"/>
          <p:cNvSpPr/>
          <p:nvPr/>
        </p:nvSpPr>
        <p:spPr>
          <a:xfrm>
            <a:off x="6702552" y="4160520"/>
            <a:ext cx="1773936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0F1B2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통조림 공장</a:t>
            </a:r>
            <a:endParaRPr lang="en-US" sz="900" dirty="0"/>
          </a:p>
        </p:txBody>
      </p:sp>
      <p:sp>
        <p:nvSpPr>
          <p:cNvPr id="35" name="Text 29"/>
          <p:cNvSpPr/>
          <p:nvPr/>
        </p:nvSpPr>
        <p:spPr>
          <a:xfrm>
            <a:off x="6702552" y="4325112"/>
            <a:ext cx="1773936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b="1" dirty="0">
                <a:solidFill>
                  <a:srgbClr val="C9A8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$1.2M  |  3 ha</a:t>
            </a:r>
            <a:endParaRPr lang="en-US" sz="800" dirty="0"/>
          </a:p>
        </p:txBody>
      </p:sp>
      <p:sp>
        <p:nvSpPr>
          <p:cNvPr id="36" name="Text 30"/>
          <p:cNvSpPr/>
          <p:nvPr/>
        </p:nvSpPr>
        <p:spPr>
          <a:xfrm>
            <a:off x="6702552" y="4480560"/>
            <a:ext cx="1773936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어류 통조림 생산</a:t>
            </a:r>
            <a:endParaRPr lang="en-US" sz="750" dirty="0"/>
          </a:p>
        </p:txBody>
      </p:sp>
      <p:sp>
        <p:nvSpPr>
          <p:cNvPr id="37" name="Text 31"/>
          <p:cNvSpPr/>
          <p:nvPr/>
        </p:nvSpPr>
        <p:spPr>
          <a:xfrm>
            <a:off x="6702552" y="4681728"/>
            <a:ext cx="1773936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b="1" dirty="0">
                <a:solidFill>
                  <a:srgbClr val="3498D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20명</a:t>
            </a:r>
            <a:endParaRPr lang="en-US" sz="800" dirty="0"/>
          </a:p>
        </p:txBody>
      </p:sp>
      <p:sp>
        <p:nvSpPr>
          <p:cNvPr id="38" name="Shape 32"/>
          <p:cNvSpPr/>
          <p:nvPr/>
        </p:nvSpPr>
        <p:spPr>
          <a:xfrm>
            <a:off x="0" y="5074920"/>
            <a:ext cx="9144000" cy="68580"/>
          </a:xfrm>
          <a:prstGeom prst="rect">
            <a:avLst/>
          </a:prstGeom>
          <a:solidFill>
            <a:srgbClr val="C9A84C"/>
          </a:solidFill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960120"/>
          </a:xfrm>
          <a:prstGeom prst="rect">
            <a:avLst/>
          </a:prstGeom>
          <a:solidFill>
            <a:srgbClr val="0F1B2D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960120"/>
            <a:ext cx="9144000" cy="45720"/>
          </a:xfrm>
          <a:prstGeom prst="rect">
            <a:avLst/>
          </a:prstGeom>
          <a:solidFill>
            <a:srgbClr val="2A9D8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640080" y="137160"/>
            <a:ext cx="73152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주거단지 개발 — CHUST 지구</a:t>
            </a:r>
            <a:endParaRPr lang="en-US" sz="2000" dirty="0"/>
          </a:p>
        </p:txBody>
      </p:sp>
      <p:sp>
        <p:nvSpPr>
          <p:cNvPr id="5" name="Text 3"/>
          <p:cNvSpPr/>
          <p:nvPr/>
        </p:nvSpPr>
        <p:spPr>
          <a:xfrm>
            <a:off x="640080" y="530352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2A9D8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Residential Development  |  “Yangi O‘zbekiston”  |  </a:t>
            </a:r>
            <a:r>
              <a:rPr lang="en-US" sz="1100">
                <a:solidFill>
                  <a:srgbClr val="2A9D8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$15.0 </a:t>
            </a:r>
            <a:r>
              <a:rPr lang="en-US" sz="1100" dirty="0">
                <a:solidFill>
                  <a:srgbClr val="2A9D8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mln.</a:t>
            </a:r>
            <a:endParaRPr lang="en-US" sz="1100" dirty="0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138160" y="137160"/>
            <a:ext cx="685800" cy="685800"/>
          </a:xfrm>
          <a:prstGeom prst="rect">
            <a:avLst/>
          </a:prstGeom>
        </p:spPr>
      </p:pic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57200" y="1143000"/>
            <a:ext cx="3474720" cy="2423160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457200" y="3566160"/>
            <a:ext cx="34747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i="1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“Yangi O‘zbekiston” 주거단지 — 3D 조감도</a:t>
            </a:r>
            <a:endParaRPr lang="en-US" sz="80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083151" y="1142999"/>
            <a:ext cx="1664506" cy="2154066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4114800" y="3361073"/>
            <a:ext cx="15544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750" i="1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공동 토지개발 협약서</a:t>
            </a:r>
            <a:endParaRPr lang="en-US" sz="750" dirty="0"/>
          </a:p>
          <a:p>
            <a:pPr marL="0" indent="0" algn="ctr">
              <a:buNone/>
            </a:pPr>
            <a:r>
              <a:rPr lang="en-US" sz="750" i="1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(2자간 체결)</a:t>
            </a:r>
            <a:endParaRPr lang="en-US" sz="750" dirty="0"/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852160" y="1142999"/>
            <a:ext cx="2926080" cy="2154065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5806440" y="3361073"/>
            <a:ext cx="29260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750" i="1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협약서 체결식</a:t>
            </a:r>
            <a:endParaRPr lang="en-US" sz="750" dirty="0"/>
          </a:p>
          <a:p>
            <a:pPr marL="0" indent="0" algn="ctr">
              <a:buNone/>
            </a:pPr>
            <a:r>
              <a:rPr lang="en-US" sz="750" i="1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2026년 2월 3일</a:t>
            </a:r>
            <a:endParaRPr lang="en-US" sz="750" dirty="0"/>
          </a:p>
        </p:txBody>
      </p:sp>
      <p:sp>
        <p:nvSpPr>
          <p:cNvPr id="13" name="Shape 7"/>
          <p:cNvSpPr/>
          <p:nvPr/>
        </p:nvSpPr>
        <p:spPr>
          <a:xfrm>
            <a:off x="457200" y="3886200"/>
            <a:ext cx="8229600" cy="54864"/>
          </a:xfrm>
          <a:prstGeom prst="rect">
            <a:avLst/>
          </a:prstGeom>
          <a:solidFill>
            <a:srgbClr val="2A9D8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4" name="Shape 8"/>
          <p:cNvSpPr/>
          <p:nvPr/>
        </p:nvSpPr>
        <p:spPr>
          <a:xfrm>
            <a:off x="457200" y="4023360"/>
            <a:ext cx="1508760" cy="685800"/>
          </a:xfrm>
          <a:prstGeom prst="rect">
            <a:avLst/>
          </a:prstGeom>
          <a:solidFill>
            <a:srgbClr val="F5F7F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5" name="Shape 9"/>
          <p:cNvSpPr/>
          <p:nvPr/>
        </p:nvSpPr>
        <p:spPr>
          <a:xfrm>
            <a:off x="457200" y="4023360"/>
            <a:ext cx="1508760" cy="36576"/>
          </a:xfrm>
          <a:prstGeom prst="rect">
            <a:avLst/>
          </a:prstGeom>
          <a:solidFill>
            <a:srgbClr val="2A9D8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Text 10"/>
          <p:cNvSpPr/>
          <p:nvPr/>
        </p:nvSpPr>
        <p:spPr>
          <a:xfrm>
            <a:off x="530352" y="4078224"/>
            <a:ext cx="13716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b="1" dirty="0">
                <a:solidFill>
                  <a:srgbClr val="2A9D8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토지 면적</a:t>
            </a:r>
            <a:endParaRPr lang="en-US" sz="850" dirty="0"/>
          </a:p>
        </p:txBody>
      </p:sp>
      <p:sp>
        <p:nvSpPr>
          <p:cNvPr id="17" name="Text 11"/>
          <p:cNvSpPr/>
          <p:nvPr/>
        </p:nvSpPr>
        <p:spPr>
          <a:xfrm>
            <a:off x="530352" y="4261104"/>
            <a:ext cx="13716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b="1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2.7 헥타르</a:t>
            </a:r>
            <a:endParaRPr lang="en-US" sz="950" dirty="0"/>
          </a:p>
          <a:p>
            <a:pPr marL="0" indent="0">
              <a:buNone/>
            </a:pPr>
            <a:r>
              <a:rPr lang="en-US" sz="950" b="1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(27,000 m²)</a:t>
            </a:r>
            <a:endParaRPr lang="en-US" sz="950" dirty="0"/>
          </a:p>
        </p:txBody>
      </p:sp>
      <p:sp>
        <p:nvSpPr>
          <p:cNvPr id="18" name="Shape 12"/>
          <p:cNvSpPr/>
          <p:nvPr/>
        </p:nvSpPr>
        <p:spPr>
          <a:xfrm>
            <a:off x="2103120" y="4023360"/>
            <a:ext cx="1508760" cy="685800"/>
          </a:xfrm>
          <a:prstGeom prst="rect">
            <a:avLst/>
          </a:prstGeom>
          <a:solidFill>
            <a:srgbClr val="F5F7F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9" name="Shape 13"/>
          <p:cNvSpPr/>
          <p:nvPr/>
        </p:nvSpPr>
        <p:spPr>
          <a:xfrm>
            <a:off x="2103120" y="4023360"/>
            <a:ext cx="1508760" cy="36576"/>
          </a:xfrm>
          <a:prstGeom prst="rect">
            <a:avLst/>
          </a:prstGeom>
          <a:solidFill>
            <a:srgbClr val="2A9D8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0" name="Text 14"/>
          <p:cNvSpPr/>
          <p:nvPr/>
        </p:nvSpPr>
        <p:spPr>
          <a:xfrm>
            <a:off x="2176272" y="4078224"/>
            <a:ext cx="13716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b="1" dirty="0">
                <a:solidFill>
                  <a:srgbClr val="2A9D8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건물</a:t>
            </a:r>
            <a:endParaRPr lang="en-US" sz="850" dirty="0"/>
          </a:p>
        </p:txBody>
      </p:sp>
      <p:sp>
        <p:nvSpPr>
          <p:cNvPr id="21" name="Text 15"/>
          <p:cNvSpPr/>
          <p:nvPr/>
        </p:nvSpPr>
        <p:spPr>
          <a:xfrm>
            <a:off x="2176272" y="4261104"/>
            <a:ext cx="13716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b="1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16동</a:t>
            </a:r>
            <a:endParaRPr lang="en-US" sz="950" dirty="0"/>
          </a:p>
          <a:p>
            <a:pPr marL="0" indent="0">
              <a:buNone/>
            </a:pPr>
            <a:r>
              <a:rPr lang="en-US" sz="950" b="1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5층</a:t>
            </a:r>
            <a:endParaRPr lang="en-US" sz="950" dirty="0"/>
          </a:p>
        </p:txBody>
      </p:sp>
      <p:sp>
        <p:nvSpPr>
          <p:cNvPr id="22" name="Shape 16"/>
          <p:cNvSpPr/>
          <p:nvPr/>
        </p:nvSpPr>
        <p:spPr>
          <a:xfrm>
            <a:off x="3749040" y="4023360"/>
            <a:ext cx="1508760" cy="685800"/>
          </a:xfrm>
          <a:prstGeom prst="rect">
            <a:avLst/>
          </a:prstGeom>
          <a:solidFill>
            <a:srgbClr val="F5F7F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3" name="Shape 17"/>
          <p:cNvSpPr/>
          <p:nvPr/>
        </p:nvSpPr>
        <p:spPr>
          <a:xfrm>
            <a:off x="3749040" y="4023360"/>
            <a:ext cx="1508760" cy="36576"/>
          </a:xfrm>
          <a:prstGeom prst="rect">
            <a:avLst/>
          </a:prstGeom>
          <a:solidFill>
            <a:srgbClr val="2A9D8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4" name="Text 18"/>
          <p:cNvSpPr/>
          <p:nvPr/>
        </p:nvSpPr>
        <p:spPr>
          <a:xfrm>
            <a:off x="3822192" y="4078224"/>
            <a:ext cx="13716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b="1" dirty="0">
                <a:solidFill>
                  <a:srgbClr val="2A9D8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세대수</a:t>
            </a:r>
            <a:endParaRPr lang="en-US" sz="850" dirty="0"/>
          </a:p>
        </p:txBody>
      </p:sp>
      <p:sp>
        <p:nvSpPr>
          <p:cNvPr id="25" name="Text 19"/>
          <p:cNvSpPr/>
          <p:nvPr/>
        </p:nvSpPr>
        <p:spPr>
          <a:xfrm>
            <a:off x="3822192" y="4261104"/>
            <a:ext cx="13716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b="1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576세대</a:t>
            </a:r>
            <a:endParaRPr lang="en-US" sz="950" dirty="0"/>
          </a:p>
          <a:p>
            <a:pPr marL="0" indent="0">
              <a:buNone/>
            </a:pPr>
            <a:r>
              <a:rPr lang="en-US" sz="950" b="1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(46,080 m²)</a:t>
            </a:r>
            <a:endParaRPr lang="en-US" sz="950" dirty="0"/>
          </a:p>
        </p:txBody>
      </p:sp>
      <p:sp>
        <p:nvSpPr>
          <p:cNvPr id="26" name="Shape 20"/>
          <p:cNvSpPr/>
          <p:nvPr/>
        </p:nvSpPr>
        <p:spPr>
          <a:xfrm>
            <a:off x="5394960" y="4023360"/>
            <a:ext cx="1508760" cy="685800"/>
          </a:xfrm>
          <a:prstGeom prst="rect">
            <a:avLst/>
          </a:prstGeom>
          <a:solidFill>
            <a:srgbClr val="F5F7F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7" name="Shape 21"/>
          <p:cNvSpPr/>
          <p:nvPr/>
        </p:nvSpPr>
        <p:spPr>
          <a:xfrm>
            <a:off x="5394960" y="4023360"/>
            <a:ext cx="1508760" cy="36576"/>
          </a:xfrm>
          <a:prstGeom prst="rect">
            <a:avLst/>
          </a:prstGeom>
          <a:solidFill>
            <a:srgbClr val="2A9D8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8" name="Text 22"/>
          <p:cNvSpPr/>
          <p:nvPr/>
        </p:nvSpPr>
        <p:spPr>
          <a:xfrm>
            <a:off x="5468112" y="4078224"/>
            <a:ext cx="13716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b="1" dirty="0">
                <a:solidFill>
                  <a:srgbClr val="2A9D8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사업비</a:t>
            </a:r>
            <a:endParaRPr lang="en-US" sz="850" dirty="0"/>
          </a:p>
        </p:txBody>
      </p:sp>
      <p:sp>
        <p:nvSpPr>
          <p:cNvPr id="29" name="Text 23"/>
          <p:cNvSpPr/>
          <p:nvPr/>
        </p:nvSpPr>
        <p:spPr>
          <a:xfrm>
            <a:off x="5468112" y="4261104"/>
            <a:ext cx="13716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b="1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$15.0 mln.</a:t>
            </a:r>
            <a:endParaRPr lang="en-US" sz="950" dirty="0"/>
          </a:p>
        </p:txBody>
      </p:sp>
      <p:sp>
        <p:nvSpPr>
          <p:cNvPr id="30" name="Shape 24"/>
          <p:cNvSpPr/>
          <p:nvPr/>
        </p:nvSpPr>
        <p:spPr>
          <a:xfrm>
            <a:off x="7040880" y="4023360"/>
            <a:ext cx="1508760" cy="685800"/>
          </a:xfrm>
          <a:prstGeom prst="rect">
            <a:avLst/>
          </a:prstGeom>
          <a:solidFill>
            <a:srgbClr val="F5F7F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1" name="Shape 25"/>
          <p:cNvSpPr/>
          <p:nvPr/>
        </p:nvSpPr>
        <p:spPr>
          <a:xfrm>
            <a:off x="7040880" y="4023360"/>
            <a:ext cx="1508760" cy="36576"/>
          </a:xfrm>
          <a:prstGeom prst="rect">
            <a:avLst/>
          </a:prstGeom>
          <a:solidFill>
            <a:srgbClr val="2A9D8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2" name="Text 26"/>
          <p:cNvSpPr/>
          <p:nvPr/>
        </p:nvSpPr>
        <p:spPr>
          <a:xfrm>
            <a:off x="7114032" y="4078224"/>
            <a:ext cx="13716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b="1" dirty="0">
                <a:solidFill>
                  <a:srgbClr val="2A9D8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예상 수익</a:t>
            </a:r>
            <a:endParaRPr lang="en-US" sz="850" dirty="0"/>
          </a:p>
        </p:txBody>
      </p:sp>
      <p:sp>
        <p:nvSpPr>
          <p:cNvPr id="33" name="Text 27"/>
          <p:cNvSpPr/>
          <p:nvPr/>
        </p:nvSpPr>
        <p:spPr>
          <a:xfrm>
            <a:off x="7114032" y="4261104"/>
            <a:ext cx="13716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b="1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$24.9 mln.</a:t>
            </a:r>
            <a:endParaRPr lang="en-US" sz="950" dirty="0"/>
          </a:p>
        </p:txBody>
      </p:sp>
      <p:sp>
        <p:nvSpPr>
          <p:cNvPr id="34" name="Text 28"/>
          <p:cNvSpPr/>
          <p:nvPr/>
        </p:nvSpPr>
        <p:spPr>
          <a:xfrm>
            <a:off x="457200" y="4754880"/>
            <a:ext cx="82296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협력사:  U&amp;K Global Network Co., Ltd. (한국)  •  Chust Fayz Eksport LLC (우즈베키스탄)</a:t>
            </a:r>
            <a:endParaRPr lang="en-US" sz="800" dirty="0"/>
          </a:p>
        </p:txBody>
      </p:sp>
      <p:sp>
        <p:nvSpPr>
          <p:cNvPr id="35" name="Shape 29"/>
          <p:cNvSpPr/>
          <p:nvPr/>
        </p:nvSpPr>
        <p:spPr>
          <a:xfrm>
            <a:off x="0" y="5074920"/>
            <a:ext cx="9144000" cy="68580"/>
          </a:xfrm>
          <a:prstGeom prst="rect">
            <a:avLst/>
          </a:prstGeom>
          <a:solidFill>
            <a:srgbClr val="2A9D8F"/>
          </a:solidFill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960120"/>
          </a:xfrm>
          <a:prstGeom prst="rect">
            <a:avLst/>
          </a:prstGeom>
          <a:solidFill>
            <a:srgbClr val="0F1B2D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960120"/>
            <a:ext cx="9144000" cy="45720"/>
          </a:xfrm>
          <a:prstGeom prst="rect">
            <a:avLst/>
          </a:prstGeom>
          <a:solidFill>
            <a:srgbClr val="C9A84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640080" y="137160"/>
            <a:ext cx="73152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투자 요약</a:t>
            </a:r>
            <a:endParaRPr lang="en-US" sz="2000" dirty="0"/>
          </a:p>
        </p:txBody>
      </p:sp>
      <p:sp>
        <p:nvSpPr>
          <p:cNvPr id="5" name="Text 3"/>
          <p:cNvSpPr/>
          <p:nvPr/>
        </p:nvSpPr>
        <p:spPr>
          <a:xfrm>
            <a:off x="640080" y="530352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C9A8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Uzbekistan Investment Summary</a:t>
            </a:r>
            <a:endParaRPr lang="en-US" sz="1100" dirty="0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138160" y="137160"/>
            <a:ext cx="685800" cy="685800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640080" y="1234440"/>
            <a:ext cx="2560320" cy="1188720"/>
          </a:xfrm>
          <a:prstGeom prst="rect">
            <a:avLst/>
          </a:prstGeom>
          <a:solidFill>
            <a:srgbClr val="F5F7FA"/>
          </a:solidFill>
          <a:ln/>
          <a:effectLst>
            <a:outerShdw blurRad="76200" dist="25400" dir="8100000" algn="bl" rotWithShape="0">
              <a:srgbClr val="000000">
                <a:alpha val="6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8" name="Shape 5"/>
          <p:cNvSpPr/>
          <p:nvPr/>
        </p:nvSpPr>
        <p:spPr>
          <a:xfrm>
            <a:off x="640080" y="1234440"/>
            <a:ext cx="2560320" cy="54864"/>
          </a:xfrm>
          <a:prstGeom prst="rect">
            <a:avLst/>
          </a:prstGeom>
          <a:solidFill>
            <a:srgbClr val="C9A84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Text 6"/>
          <p:cNvSpPr/>
          <p:nvPr/>
        </p:nvSpPr>
        <p:spPr>
          <a:xfrm>
            <a:off x="640080" y="1371600"/>
            <a:ext cx="25603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800" b="1">
                <a:solidFill>
                  <a:srgbClr val="C9A84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$65.0M</a:t>
            </a:r>
            <a:endParaRPr lang="en-US" sz="2800" dirty="0"/>
          </a:p>
        </p:txBody>
      </p:sp>
      <p:sp>
        <p:nvSpPr>
          <p:cNvPr id="10" name="Text 7"/>
          <p:cNvSpPr/>
          <p:nvPr/>
        </p:nvSpPr>
        <p:spPr>
          <a:xfrm>
            <a:off x="640080" y="1874520"/>
            <a:ext cx="25603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총 사업비</a:t>
            </a:r>
            <a:endParaRPr lang="en-US" sz="1000" dirty="0"/>
          </a:p>
          <a:p>
            <a:pPr marL="0" indent="0" algn="ctr">
              <a:buNone/>
            </a:pPr>
            <a:r>
              <a:rPr lang="en-US" sz="100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Total Investment</a:t>
            </a:r>
            <a:endParaRPr lang="en-US" sz="1000" dirty="0"/>
          </a:p>
        </p:txBody>
      </p:sp>
      <p:sp>
        <p:nvSpPr>
          <p:cNvPr id="11" name="Shape 8"/>
          <p:cNvSpPr/>
          <p:nvPr/>
        </p:nvSpPr>
        <p:spPr>
          <a:xfrm>
            <a:off x="3474720" y="1234440"/>
            <a:ext cx="2560320" cy="1188720"/>
          </a:xfrm>
          <a:prstGeom prst="rect">
            <a:avLst/>
          </a:prstGeom>
          <a:solidFill>
            <a:srgbClr val="F5F7FA"/>
          </a:solidFill>
          <a:ln/>
          <a:effectLst>
            <a:outerShdw blurRad="76200" dist="25400" dir="8100000" algn="bl" rotWithShape="0">
              <a:srgbClr val="000000">
                <a:alpha val="6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Shape 9"/>
          <p:cNvSpPr/>
          <p:nvPr/>
        </p:nvSpPr>
        <p:spPr>
          <a:xfrm>
            <a:off x="3474720" y="1234440"/>
            <a:ext cx="2560320" cy="54864"/>
          </a:xfrm>
          <a:prstGeom prst="rect">
            <a:avLst/>
          </a:prstGeom>
          <a:solidFill>
            <a:srgbClr val="5CB85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Text 10"/>
          <p:cNvSpPr/>
          <p:nvPr/>
        </p:nvSpPr>
        <p:spPr>
          <a:xfrm>
            <a:off x="3474720" y="1371600"/>
            <a:ext cx="25603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5CB85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419 ha</a:t>
            </a:r>
            <a:endParaRPr lang="en-US" sz="2800" dirty="0"/>
          </a:p>
        </p:txBody>
      </p:sp>
      <p:sp>
        <p:nvSpPr>
          <p:cNvPr id="14" name="Text 11"/>
          <p:cNvSpPr/>
          <p:nvPr/>
        </p:nvSpPr>
        <p:spPr>
          <a:xfrm>
            <a:off x="3474720" y="1874520"/>
            <a:ext cx="25603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총 토지 면적</a:t>
            </a:r>
            <a:endParaRPr lang="en-US" sz="1000" dirty="0"/>
          </a:p>
          <a:p>
            <a:pPr marL="0" indent="0" algn="ctr">
              <a:buNone/>
            </a:pPr>
            <a:r>
              <a:rPr lang="en-US" sz="100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Total Land Area</a:t>
            </a:r>
            <a:endParaRPr lang="en-US" sz="1000" dirty="0"/>
          </a:p>
        </p:txBody>
      </p:sp>
      <p:sp>
        <p:nvSpPr>
          <p:cNvPr id="15" name="Shape 12"/>
          <p:cNvSpPr/>
          <p:nvPr/>
        </p:nvSpPr>
        <p:spPr>
          <a:xfrm>
            <a:off x="6309360" y="1234440"/>
            <a:ext cx="2560320" cy="1188720"/>
          </a:xfrm>
          <a:prstGeom prst="rect">
            <a:avLst/>
          </a:prstGeom>
          <a:solidFill>
            <a:srgbClr val="F5F7FA"/>
          </a:solidFill>
          <a:ln/>
          <a:effectLst>
            <a:outerShdw blurRad="76200" dist="25400" dir="8100000" algn="bl" rotWithShape="0">
              <a:srgbClr val="000000">
                <a:alpha val="6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6" name="Shape 13"/>
          <p:cNvSpPr/>
          <p:nvPr/>
        </p:nvSpPr>
        <p:spPr>
          <a:xfrm>
            <a:off x="6309360" y="1234440"/>
            <a:ext cx="2560320" cy="54864"/>
          </a:xfrm>
          <a:prstGeom prst="rect">
            <a:avLst/>
          </a:prstGeom>
          <a:solidFill>
            <a:srgbClr val="3498DB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7" name="Text 14"/>
          <p:cNvSpPr/>
          <p:nvPr/>
        </p:nvSpPr>
        <p:spPr>
          <a:xfrm>
            <a:off x="6309360" y="1371600"/>
            <a:ext cx="25603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3498D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500+</a:t>
            </a:r>
            <a:endParaRPr lang="en-US" sz="2800" dirty="0"/>
          </a:p>
        </p:txBody>
      </p:sp>
      <p:sp>
        <p:nvSpPr>
          <p:cNvPr id="18" name="Text 15"/>
          <p:cNvSpPr/>
          <p:nvPr/>
        </p:nvSpPr>
        <p:spPr>
          <a:xfrm>
            <a:off x="6309360" y="1874520"/>
            <a:ext cx="25603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신규 고용 창출</a:t>
            </a:r>
            <a:endParaRPr lang="en-US" sz="1000" dirty="0"/>
          </a:p>
          <a:p>
            <a:pPr marL="0" indent="0" algn="ctr">
              <a:buNone/>
            </a:pPr>
            <a:r>
              <a:rPr lang="en-US" sz="100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New Jobs Created</a:t>
            </a:r>
            <a:endParaRPr lang="en-US" sz="1000" dirty="0"/>
          </a:p>
        </p:txBody>
      </p:sp>
      <p:sp>
        <p:nvSpPr>
          <p:cNvPr id="19" name="Shape 16"/>
          <p:cNvSpPr/>
          <p:nvPr/>
        </p:nvSpPr>
        <p:spPr>
          <a:xfrm>
            <a:off x="457200" y="2743200"/>
            <a:ext cx="2697480" cy="1828800"/>
          </a:xfrm>
          <a:prstGeom prst="rect">
            <a:avLst/>
          </a:prstGeom>
          <a:solidFill>
            <a:srgbClr val="F5F7F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0" name="Shape 17"/>
          <p:cNvSpPr/>
          <p:nvPr/>
        </p:nvSpPr>
        <p:spPr>
          <a:xfrm>
            <a:off x="457200" y="2743200"/>
            <a:ext cx="54864" cy="1828800"/>
          </a:xfrm>
          <a:prstGeom prst="rect">
            <a:avLst/>
          </a:prstGeom>
          <a:solidFill>
            <a:srgbClr val="C9A84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1" name="Text 18"/>
          <p:cNvSpPr/>
          <p:nvPr/>
        </p:nvSpPr>
        <p:spPr>
          <a:xfrm>
            <a:off x="640080" y="2834640"/>
            <a:ext cx="23317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0F1B2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양식장 사업</a:t>
            </a:r>
            <a:endParaRPr lang="en-US" sz="1100" dirty="0"/>
          </a:p>
        </p:txBody>
      </p:sp>
      <p:sp>
        <p:nvSpPr>
          <p:cNvPr id="22" name="Text 19"/>
          <p:cNvSpPr/>
          <p:nvPr/>
        </p:nvSpPr>
        <p:spPr>
          <a:xfrm>
            <a:off x="640080" y="3063240"/>
            <a:ext cx="23317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C9A8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Mingbuloq, ~400 ha</a:t>
            </a:r>
            <a:endParaRPr lang="en-US" sz="900" dirty="0"/>
          </a:p>
        </p:txBody>
      </p:sp>
      <p:sp>
        <p:nvSpPr>
          <p:cNvPr id="23" name="Text 20"/>
          <p:cNvSpPr/>
          <p:nvPr/>
        </p:nvSpPr>
        <p:spPr>
          <a:xfrm>
            <a:off x="640080" y="3291840"/>
            <a:ext cx="23317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5CB8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$24.8M  |  455명</a:t>
            </a:r>
            <a:endParaRPr lang="en-US" sz="900" dirty="0"/>
          </a:p>
        </p:txBody>
      </p:sp>
      <p:sp>
        <p:nvSpPr>
          <p:cNvPr id="24" name="Text 21"/>
          <p:cNvSpPr/>
          <p:nvPr/>
        </p:nvSpPr>
        <p:spPr>
          <a:xfrm>
            <a:off x="640080" y="3566160"/>
            <a:ext cx="23317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3자간 MOU 체결. 집약적</a:t>
            </a:r>
            <a:endParaRPr lang="en-US" sz="900" dirty="0"/>
          </a:p>
          <a:p>
            <a:pPr marL="0" indent="0">
              <a:buNone/>
            </a:pPr>
            <a:r>
              <a:rPr lang="en-US" sz="90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양식업, 유전학 센터</a:t>
            </a:r>
            <a:endParaRPr lang="en-US" sz="900" dirty="0"/>
          </a:p>
        </p:txBody>
      </p:sp>
      <p:sp>
        <p:nvSpPr>
          <p:cNvPr id="25" name="Shape 22"/>
          <p:cNvSpPr/>
          <p:nvPr/>
        </p:nvSpPr>
        <p:spPr>
          <a:xfrm>
            <a:off x="3337560" y="2743200"/>
            <a:ext cx="2697480" cy="1828800"/>
          </a:xfrm>
          <a:prstGeom prst="rect">
            <a:avLst/>
          </a:prstGeom>
          <a:solidFill>
            <a:srgbClr val="F5F7F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6" name="Shape 23"/>
          <p:cNvSpPr/>
          <p:nvPr/>
        </p:nvSpPr>
        <p:spPr>
          <a:xfrm>
            <a:off x="3337560" y="2743200"/>
            <a:ext cx="54864" cy="1828800"/>
          </a:xfrm>
          <a:prstGeom prst="rect">
            <a:avLst/>
          </a:prstGeom>
          <a:solidFill>
            <a:srgbClr val="C9A84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7" name="Text 24"/>
          <p:cNvSpPr/>
          <p:nvPr/>
        </p:nvSpPr>
        <p:spPr>
          <a:xfrm>
            <a:off x="3520440" y="2834640"/>
            <a:ext cx="23317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0F1B2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물류 및 사료공장</a:t>
            </a:r>
            <a:endParaRPr lang="en-US" sz="1100" dirty="0"/>
          </a:p>
        </p:txBody>
      </p:sp>
      <p:sp>
        <p:nvSpPr>
          <p:cNvPr id="28" name="Text 25"/>
          <p:cNvSpPr/>
          <p:nvPr/>
        </p:nvSpPr>
        <p:spPr>
          <a:xfrm>
            <a:off x="3520440" y="3063240"/>
            <a:ext cx="23317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C9A8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Chust 경제특구, 16 ha</a:t>
            </a:r>
            <a:endParaRPr lang="en-US" sz="900" dirty="0"/>
          </a:p>
        </p:txBody>
      </p:sp>
      <p:sp>
        <p:nvSpPr>
          <p:cNvPr id="29" name="Text 26"/>
          <p:cNvSpPr/>
          <p:nvPr/>
        </p:nvSpPr>
        <p:spPr>
          <a:xfrm>
            <a:off x="3520440" y="3291840"/>
            <a:ext cx="23317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5CB8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$25.2M  |  365명</a:t>
            </a:r>
            <a:endParaRPr lang="en-US" sz="900" dirty="0"/>
          </a:p>
        </p:txBody>
      </p:sp>
      <p:sp>
        <p:nvSpPr>
          <p:cNvPr id="30" name="Text 27"/>
          <p:cNvSpPr/>
          <p:nvPr/>
        </p:nvSpPr>
        <p:spPr>
          <a:xfrm>
            <a:off x="3520440" y="3566160"/>
            <a:ext cx="23317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2자간 MOU 체결. 물류,</a:t>
            </a:r>
            <a:endParaRPr lang="en-US" sz="900" dirty="0"/>
          </a:p>
          <a:p>
            <a:pPr marL="0" indent="0">
              <a:buNone/>
            </a:pPr>
            <a:r>
              <a:rPr lang="en-US" sz="90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냉동창고, 사료, 통조림</a:t>
            </a:r>
            <a:endParaRPr lang="en-US" sz="900" dirty="0"/>
          </a:p>
        </p:txBody>
      </p:sp>
      <p:sp>
        <p:nvSpPr>
          <p:cNvPr id="31" name="Shape 28"/>
          <p:cNvSpPr/>
          <p:nvPr/>
        </p:nvSpPr>
        <p:spPr>
          <a:xfrm>
            <a:off x="6217920" y="2743200"/>
            <a:ext cx="2697480" cy="1828800"/>
          </a:xfrm>
          <a:prstGeom prst="rect">
            <a:avLst/>
          </a:prstGeom>
          <a:solidFill>
            <a:srgbClr val="F5F7F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2" name="Shape 29"/>
          <p:cNvSpPr/>
          <p:nvPr/>
        </p:nvSpPr>
        <p:spPr>
          <a:xfrm>
            <a:off x="6217920" y="2743200"/>
            <a:ext cx="54864" cy="1828800"/>
          </a:xfrm>
          <a:prstGeom prst="rect">
            <a:avLst/>
          </a:prstGeom>
          <a:solidFill>
            <a:srgbClr val="2A9D8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3" name="Text 30"/>
          <p:cNvSpPr/>
          <p:nvPr/>
        </p:nvSpPr>
        <p:spPr>
          <a:xfrm>
            <a:off x="6400800" y="2834640"/>
            <a:ext cx="23317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0F1B2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주거단지 개발</a:t>
            </a:r>
            <a:endParaRPr lang="en-US" sz="1100" dirty="0"/>
          </a:p>
        </p:txBody>
      </p:sp>
      <p:sp>
        <p:nvSpPr>
          <p:cNvPr id="34" name="Text 31"/>
          <p:cNvSpPr/>
          <p:nvPr/>
        </p:nvSpPr>
        <p:spPr>
          <a:xfrm>
            <a:off x="6400800" y="3063240"/>
            <a:ext cx="23317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2A9D8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Chust, 2.7 ha</a:t>
            </a:r>
            <a:endParaRPr lang="en-US" sz="900" dirty="0"/>
          </a:p>
        </p:txBody>
      </p:sp>
      <p:sp>
        <p:nvSpPr>
          <p:cNvPr id="35" name="Text 32"/>
          <p:cNvSpPr/>
          <p:nvPr/>
        </p:nvSpPr>
        <p:spPr>
          <a:xfrm>
            <a:off x="6400800" y="3291840"/>
            <a:ext cx="23317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5CB8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$12.1M  |  576세대</a:t>
            </a:r>
            <a:endParaRPr lang="en-US" sz="900" dirty="0"/>
          </a:p>
        </p:txBody>
      </p:sp>
      <p:sp>
        <p:nvSpPr>
          <p:cNvPr id="36" name="Text 33"/>
          <p:cNvSpPr/>
          <p:nvPr/>
        </p:nvSpPr>
        <p:spPr>
          <a:xfrm>
            <a:off x="6400800" y="3566160"/>
            <a:ext cx="23317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2자간 협약. 16동,</a:t>
            </a:r>
            <a:endParaRPr lang="en-US" sz="900" dirty="0"/>
          </a:p>
          <a:p>
            <a:pPr marL="0" indent="0">
              <a:buNone/>
            </a:pPr>
            <a:r>
              <a:rPr lang="en-US" sz="90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5층 주거단지</a:t>
            </a:r>
            <a:endParaRPr lang="en-US" sz="900" dirty="0"/>
          </a:p>
        </p:txBody>
      </p:sp>
      <p:sp>
        <p:nvSpPr>
          <p:cNvPr id="37" name="Shape 34"/>
          <p:cNvSpPr/>
          <p:nvPr/>
        </p:nvSpPr>
        <p:spPr>
          <a:xfrm>
            <a:off x="0" y="4800600"/>
            <a:ext cx="9144000" cy="342900"/>
          </a:xfrm>
          <a:prstGeom prst="rect">
            <a:avLst/>
          </a:prstGeom>
          <a:solidFill>
            <a:srgbClr val="0F1B2D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8" name="Text 35"/>
          <p:cNvSpPr/>
          <p:nvPr/>
        </p:nvSpPr>
        <p:spPr>
          <a:xfrm>
            <a:off x="457200" y="4828032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U&amp;K Global Network Co., Ltd.  |  한국 · 우즈베키스탄 무역회사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F1B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5CB85C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429000" y="548640"/>
            <a:ext cx="2286000" cy="22860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457200" y="2834640"/>
            <a:ext cx="82296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0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관심을 가져주셔서 감사합니다</a:t>
            </a:r>
            <a:endParaRPr lang="en-US" sz="3000" dirty="0"/>
          </a:p>
        </p:txBody>
      </p:sp>
      <p:sp>
        <p:nvSpPr>
          <p:cNvPr id="5" name="Text 2"/>
          <p:cNvSpPr/>
          <p:nvPr/>
        </p:nvSpPr>
        <p:spPr>
          <a:xfrm>
            <a:off x="457200" y="3429000"/>
            <a:ext cx="8229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Thank You for Your Interest</a:t>
            </a:r>
            <a:endParaRPr lang="en-US" sz="1600" dirty="0"/>
          </a:p>
        </p:txBody>
      </p:sp>
      <p:sp>
        <p:nvSpPr>
          <p:cNvPr id="6" name="Shape 3"/>
          <p:cNvSpPr/>
          <p:nvPr/>
        </p:nvSpPr>
        <p:spPr>
          <a:xfrm>
            <a:off x="1828800" y="4023360"/>
            <a:ext cx="5486400" cy="640080"/>
          </a:xfrm>
          <a:prstGeom prst="rect">
            <a:avLst/>
          </a:prstGeom>
          <a:solidFill>
            <a:srgbClr val="1B2A4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Text 4"/>
          <p:cNvSpPr/>
          <p:nvPr/>
        </p:nvSpPr>
        <p:spPr>
          <a:xfrm>
            <a:off x="1828800" y="4023360"/>
            <a:ext cx="54864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U&amp;K Global Network Co., Ltd.  |  Tashkent, Uzbekistan  |  2026</a:t>
            </a:r>
            <a:endParaRPr lang="en-US" sz="1100" dirty="0"/>
          </a:p>
        </p:txBody>
      </p:sp>
      <p:sp>
        <p:nvSpPr>
          <p:cNvPr id="8" name="Shape 5"/>
          <p:cNvSpPr/>
          <p:nvPr/>
        </p:nvSpPr>
        <p:spPr>
          <a:xfrm>
            <a:off x="0" y="5074920"/>
            <a:ext cx="9144000" cy="68580"/>
          </a:xfrm>
          <a:prstGeom prst="rect">
            <a:avLst/>
          </a:prstGeom>
          <a:solidFill>
            <a:srgbClr val="5CB85C"/>
          </a:solidFill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5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3200400" cy="5143500"/>
          </a:xfrm>
          <a:prstGeom prst="rect">
            <a:avLst/>
          </a:prstGeom>
          <a:solidFill>
            <a:srgbClr val="0F1B2D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3200400" cy="54864"/>
          </a:xfrm>
          <a:prstGeom prst="rect">
            <a:avLst/>
          </a:prstGeom>
          <a:solidFill>
            <a:srgbClr val="5CB85C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31520" y="1188720"/>
            <a:ext cx="1737360" cy="173736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274320" y="3017520"/>
            <a:ext cx="2651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U&amp;K Global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274320" y="3337560"/>
            <a:ext cx="26517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Network Co., Ltd.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3840480" y="457200"/>
            <a:ext cx="48463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kern="0" spc="40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목차 / CONTENTS</a:t>
            </a:r>
            <a:endParaRPr lang="en-US" sz="1200" dirty="0"/>
          </a:p>
        </p:txBody>
      </p:sp>
      <p:sp>
        <p:nvSpPr>
          <p:cNvPr id="8" name="Text 5"/>
          <p:cNvSpPr/>
          <p:nvPr/>
        </p:nvSpPr>
        <p:spPr>
          <a:xfrm>
            <a:off x="3840480" y="1143000"/>
            <a:ext cx="5029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2200" b="1" dirty="0">
                <a:solidFill>
                  <a:srgbClr val="5CB85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01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4480560" y="1143000"/>
            <a:ext cx="4114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회사 연혁</a:t>
            </a:r>
            <a:endParaRPr lang="en-US" sz="1400" dirty="0"/>
          </a:p>
        </p:txBody>
      </p:sp>
      <p:sp>
        <p:nvSpPr>
          <p:cNvPr id="10" name="Text 7"/>
          <p:cNvSpPr/>
          <p:nvPr/>
        </p:nvSpPr>
        <p:spPr>
          <a:xfrm>
            <a:off x="4480560" y="1399032"/>
            <a:ext cx="41148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Company History &amp; Foundation</a:t>
            </a:r>
            <a:endParaRPr lang="en-US" sz="1000" dirty="0"/>
          </a:p>
        </p:txBody>
      </p:sp>
      <p:sp>
        <p:nvSpPr>
          <p:cNvPr id="11" name="Text 8"/>
          <p:cNvSpPr/>
          <p:nvPr/>
        </p:nvSpPr>
        <p:spPr>
          <a:xfrm>
            <a:off x="3840480" y="1737360"/>
            <a:ext cx="5029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2200" b="1" dirty="0">
                <a:solidFill>
                  <a:srgbClr val="5CB85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02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4480560" y="1737360"/>
            <a:ext cx="4114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대표 소개</a:t>
            </a:r>
            <a:endParaRPr lang="en-US" sz="1400" dirty="0"/>
          </a:p>
        </p:txBody>
      </p:sp>
      <p:sp>
        <p:nvSpPr>
          <p:cNvPr id="13" name="Text 10"/>
          <p:cNvSpPr/>
          <p:nvPr/>
        </p:nvSpPr>
        <p:spPr>
          <a:xfrm>
            <a:off x="4480560" y="1993392"/>
            <a:ext cx="41148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Chairman Profile</a:t>
            </a:r>
            <a:endParaRPr lang="en-US" sz="1000" dirty="0"/>
          </a:p>
        </p:txBody>
      </p:sp>
      <p:sp>
        <p:nvSpPr>
          <p:cNvPr id="14" name="Text 11"/>
          <p:cNvSpPr/>
          <p:nvPr/>
        </p:nvSpPr>
        <p:spPr>
          <a:xfrm>
            <a:off x="3840480" y="2331720"/>
            <a:ext cx="5029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2200" b="1" dirty="0">
                <a:solidFill>
                  <a:srgbClr val="5CB85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03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4480560" y="2331720"/>
            <a:ext cx="4114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EcoFarm Global Co., Ltd.</a:t>
            </a:r>
            <a:endParaRPr lang="en-US" sz="1400" dirty="0"/>
          </a:p>
        </p:txBody>
      </p:sp>
      <p:sp>
        <p:nvSpPr>
          <p:cNvPr id="16" name="Text 13"/>
          <p:cNvSpPr/>
          <p:nvPr/>
        </p:nvSpPr>
        <p:spPr>
          <a:xfrm>
            <a:off x="4480560" y="2587752"/>
            <a:ext cx="41148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Smart Farm &amp; Agro-Engineering</a:t>
            </a:r>
            <a:endParaRPr lang="en-US" sz="1000" dirty="0"/>
          </a:p>
        </p:txBody>
      </p:sp>
      <p:sp>
        <p:nvSpPr>
          <p:cNvPr id="17" name="Text 14"/>
          <p:cNvSpPr/>
          <p:nvPr/>
        </p:nvSpPr>
        <p:spPr>
          <a:xfrm>
            <a:off x="3840480" y="2926080"/>
            <a:ext cx="5029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2200" b="1" dirty="0">
                <a:solidFill>
                  <a:srgbClr val="5CB85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04</a:t>
            </a:r>
            <a:endParaRPr lang="en-US" sz="2200" dirty="0"/>
          </a:p>
        </p:txBody>
      </p:sp>
      <p:sp>
        <p:nvSpPr>
          <p:cNvPr id="18" name="Text 15"/>
          <p:cNvSpPr/>
          <p:nvPr/>
        </p:nvSpPr>
        <p:spPr>
          <a:xfrm>
            <a:off x="4480560" y="2926080"/>
            <a:ext cx="4114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Baeklim Development Co., Ltd.</a:t>
            </a:r>
            <a:endParaRPr lang="en-US" sz="1400" dirty="0"/>
          </a:p>
        </p:txBody>
      </p:sp>
      <p:sp>
        <p:nvSpPr>
          <p:cNvPr id="19" name="Text 16"/>
          <p:cNvSpPr/>
          <p:nvPr/>
        </p:nvSpPr>
        <p:spPr>
          <a:xfrm>
            <a:off x="4480560" y="3182112"/>
            <a:ext cx="41148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Real Estate Development</a:t>
            </a:r>
            <a:endParaRPr lang="en-US" sz="1000" dirty="0"/>
          </a:p>
        </p:txBody>
      </p:sp>
      <p:sp>
        <p:nvSpPr>
          <p:cNvPr id="20" name="Text 17"/>
          <p:cNvSpPr/>
          <p:nvPr/>
        </p:nvSpPr>
        <p:spPr>
          <a:xfrm>
            <a:off x="3840480" y="3520440"/>
            <a:ext cx="5029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2200" b="1" dirty="0">
                <a:solidFill>
                  <a:srgbClr val="5CB85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05</a:t>
            </a:r>
            <a:endParaRPr lang="en-US" sz="2200" dirty="0"/>
          </a:p>
        </p:txBody>
      </p:sp>
      <p:sp>
        <p:nvSpPr>
          <p:cNvPr id="21" name="Text 18"/>
          <p:cNvSpPr/>
          <p:nvPr/>
        </p:nvSpPr>
        <p:spPr>
          <a:xfrm>
            <a:off x="4480560" y="3520440"/>
            <a:ext cx="4114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주요 시공 실적</a:t>
            </a:r>
            <a:endParaRPr lang="en-US" sz="1400" dirty="0"/>
          </a:p>
        </p:txBody>
      </p:sp>
      <p:sp>
        <p:nvSpPr>
          <p:cNvPr id="22" name="Text 19"/>
          <p:cNvSpPr/>
          <p:nvPr/>
        </p:nvSpPr>
        <p:spPr>
          <a:xfrm>
            <a:off x="4480560" y="3776472"/>
            <a:ext cx="41148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Completed Projects in Korea</a:t>
            </a:r>
            <a:endParaRPr lang="en-US" sz="1000" dirty="0"/>
          </a:p>
        </p:txBody>
      </p:sp>
      <p:sp>
        <p:nvSpPr>
          <p:cNvPr id="23" name="Text 20"/>
          <p:cNvSpPr/>
          <p:nvPr/>
        </p:nvSpPr>
        <p:spPr>
          <a:xfrm>
            <a:off x="3840480" y="4114800"/>
            <a:ext cx="5029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2200" b="1" dirty="0">
                <a:solidFill>
                  <a:srgbClr val="5CB85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06</a:t>
            </a:r>
            <a:endParaRPr lang="en-US" sz="2200" dirty="0"/>
          </a:p>
        </p:txBody>
      </p:sp>
      <p:sp>
        <p:nvSpPr>
          <p:cNvPr id="24" name="Text 21"/>
          <p:cNvSpPr/>
          <p:nvPr/>
        </p:nvSpPr>
        <p:spPr>
          <a:xfrm>
            <a:off x="4480560" y="4114800"/>
            <a:ext cx="4114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우즈베키스탄 투자 사업</a:t>
            </a:r>
            <a:endParaRPr lang="en-US" sz="1400" dirty="0"/>
          </a:p>
        </p:txBody>
      </p:sp>
      <p:sp>
        <p:nvSpPr>
          <p:cNvPr id="25" name="Text 22"/>
          <p:cNvSpPr/>
          <p:nvPr/>
        </p:nvSpPr>
        <p:spPr>
          <a:xfrm>
            <a:off x="4480560" y="4370832"/>
            <a:ext cx="41148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Aquaculture, Logistics &amp; Construction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960120"/>
          </a:xfrm>
          <a:prstGeom prst="rect">
            <a:avLst/>
          </a:prstGeom>
          <a:solidFill>
            <a:srgbClr val="0F1B2D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960120"/>
            <a:ext cx="9144000" cy="45720"/>
          </a:xfrm>
          <a:prstGeom prst="rect">
            <a:avLst/>
          </a:prstGeom>
          <a:solidFill>
            <a:srgbClr val="5CB85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640080" y="137160"/>
            <a:ext cx="73152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회사 연혁 및 설립</a:t>
            </a:r>
            <a:endParaRPr lang="en-US" sz="2000" dirty="0"/>
          </a:p>
        </p:txBody>
      </p:sp>
      <p:sp>
        <p:nvSpPr>
          <p:cNvPr id="5" name="Text 3"/>
          <p:cNvSpPr/>
          <p:nvPr/>
        </p:nvSpPr>
        <p:spPr>
          <a:xfrm>
            <a:off x="640080" y="530352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Company History &amp; Foundation</a:t>
            </a:r>
            <a:endParaRPr lang="en-US" sz="1100" dirty="0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138160" y="137160"/>
            <a:ext cx="685800" cy="685800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1097280" y="1828800"/>
            <a:ext cx="6949440" cy="0"/>
          </a:xfrm>
          <a:prstGeom prst="line">
            <a:avLst/>
          </a:prstGeom>
          <a:noFill/>
          <a:ln w="25400">
            <a:solidFill>
              <a:srgbClr val="E8ECF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Shape 5"/>
          <p:cNvSpPr/>
          <p:nvPr/>
        </p:nvSpPr>
        <p:spPr>
          <a:xfrm>
            <a:off x="1581912" y="1719072"/>
            <a:ext cx="219456" cy="219456"/>
          </a:xfrm>
          <a:prstGeom prst="ellipse">
            <a:avLst/>
          </a:prstGeom>
          <a:solidFill>
            <a:srgbClr val="5CB85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Text 6"/>
          <p:cNvSpPr/>
          <p:nvPr/>
        </p:nvSpPr>
        <p:spPr>
          <a:xfrm>
            <a:off x="1143000" y="1325880"/>
            <a:ext cx="10972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5CB85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2004</a:t>
            </a:r>
            <a:endParaRPr lang="en-US" sz="1800" dirty="0"/>
          </a:p>
        </p:txBody>
      </p:sp>
      <p:sp>
        <p:nvSpPr>
          <p:cNvPr id="10" name="Shape 7"/>
          <p:cNvSpPr/>
          <p:nvPr/>
        </p:nvSpPr>
        <p:spPr>
          <a:xfrm>
            <a:off x="594360" y="2194560"/>
            <a:ext cx="2468880" cy="2286000"/>
          </a:xfrm>
          <a:prstGeom prst="rect">
            <a:avLst/>
          </a:prstGeom>
          <a:solidFill>
            <a:srgbClr val="F5F7FA"/>
          </a:solidFill>
          <a:ln/>
          <a:effectLst>
            <a:outerShdw blurRad="101600" dist="381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hape 8"/>
          <p:cNvSpPr/>
          <p:nvPr/>
        </p:nvSpPr>
        <p:spPr>
          <a:xfrm>
            <a:off x="594360" y="2194560"/>
            <a:ext cx="2468880" cy="54864"/>
          </a:xfrm>
          <a:prstGeom prst="rect">
            <a:avLst/>
          </a:prstGeom>
          <a:solidFill>
            <a:srgbClr val="5CB85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Text 9"/>
          <p:cNvSpPr/>
          <p:nvPr/>
        </p:nvSpPr>
        <p:spPr>
          <a:xfrm>
            <a:off x="777240" y="2423160"/>
            <a:ext cx="21031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200" b="1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EcoFarm Global Co., Ltd.</a:t>
            </a:r>
            <a:endParaRPr lang="en-US" sz="1200" dirty="0"/>
          </a:p>
        </p:txBody>
      </p:sp>
      <p:sp>
        <p:nvSpPr>
          <p:cNvPr id="13" name="Text 10"/>
          <p:cNvSpPr/>
          <p:nvPr/>
        </p:nvSpPr>
        <p:spPr>
          <a:xfrm>
            <a:off x="777240" y="3063240"/>
            <a:ext cx="2103120" cy="12344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00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스마트팸 엔지니어링, 온실 설계 및 시공, 농업기술 컨설팅 분야에서 사업을 개시하였습니다.</a:t>
            </a:r>
            <a:endParaRPr lang="en-US" sz="1000" dirty="0"/>
          </a:p>
        </p:txBody>
      </p:sp>
      <p:sp>
        <p:nvSpPr>
          <p:cNvPr id="14" name="Shape 11"/>
          <p:cNvSpPr/>
          <p:nvPr/>
        </p:nvSpPr>
        <p:spPr>
          <a:xfrm>
            <a:off x="4462272" y="1719072"/>
            <a:ext cx="219456" cy="219456"/>
          </a:xfrm>
          <a:prstGeom prst="ellipse">
            <a:avLst/>
          </a:prstGeom>
          <a:solidFill>
            <a:srgbClr val="3498DB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5" name="Text 12"/>
          <p:cNvSpPr/>
          <p:nvPr/>
        </p:nvSpPr>
        <p:spPr>
          <a:xfrm>
            <a:off x="4023360" y="1325880"/>
            <a:ext cx="10972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3498D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2015</a:t>
            </a:r>
            <a:endParaRPr lang="en-US" sz="1800" dirty="0"/>
          </a:p>
        </p:txBody>
      </p:sp>
      <p:sp>
        <p:nvSpPr>
          <p:cNvPr id="16" name="Shape 13"/>
          <p:cNvSpPr/>
          <p:nvPr/>
        </p:nvSpPr>
        <p:spPr>
          <a:xfrm>
            <a:off x="3474720" y="2194560"/>
            <a:ext cx="2468880" cy="2286000"/>
          </a:xfrm>
          <a:prstGeom prst="rect">
            <a:avLst/>
          </a:prstGeom>
          <a:solidFill>
            <a:srgbClr val="F5F7FA"/>
          </a:solidFill>
          <a:ln/>
          <a:effectLst>
            <a:outerShdw blurRad="101600" dist="381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7" name="Shape 14"/>
          <p:cNvSpPr/>
          <p:nvPr/>
        </p:nvSpPr>
        <p:spPr>
          <a:xfrm>
            <a:off x="3474720" y="2194560"/>
            <a:ext cx="2468880" cy="54864"/>
          </a:xfrm>
          <a:prstGeom prst="rect">
            <a:avLst/>
          </a:prstGeom>
          <a:solidFill>
            <a:srgbClr val="3498DB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8" name="Text 15"/>
          <p:cNvSpPr/>
          <p:nvPr/>
        </p:nvSpPr>
        <p:spPr>
          <a:xfrm>
            <a:off x="3657600" y="2423160"/>
            <a:ext cx="21031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200" b="1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Baeklim Development Co., Ltd.</a:t>
            </a:r>
            <a:endParaRPr lang="en-US" sz="1200" dirty="0"/>
          </a:p>
        </p:txBody>
      </p:sp>
      <p:sp>
        <p:nvSpPr>
          <p:cNvPr id="19" name="Text 16"/>
          <p:cNvSpPr/>
          <p:nvPr/>
        </p:nvSpPr>
        <p:spPr>
          <a:xfrm>
            <a:off x="3657600" y="3063240"/>
            <a:ext cx="2103120" cy="12344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00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부동산 개발, 주거용 건물 건축 및 분양, 부동산 컨설팅 사업을 시작하였습니다.</a:t>
            </a:r>
            <a:endParaRPr lang="en-US" sz="1000" dirty="0"/>
          </a:p>
        </p:txBody>
      </p:sp>
      <p:sp>
        <p:nvSpPr>
          <p:cNvPr id="20" name="Shape 17"/>
          <p:cNvSpPr/>
          <p:nvPr/>
        </p:nvSpPr>
        <p:spPr>
          <a:xfrm>
            <a:off x="7342632" y="1719072"/>
            <a:ext cx="219456" cy="219456"/>
          </a:xfrm>
          <a:prstGeom prst="ellipse">
            <a:avLst/>
          </a:prstGeom>
          <a:solidFill>
            <a:srgbClr val="1B2A4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1" name="Text 18"/>
          <p:cNvSpPr/>
          <p:nvPr/>
        </p:nvSpPr>
        <p:spPr>
          <a:xfrm>
            <a:off x="6903720" y="1325880"/>
            <a:ext cx="10972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1B2A4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2025</a:t>
            </a:r>
            <a:endParaRPr lang="en-US" sz="1800" dirty="0"/>
          </a:p>
        </p:txBody>
      </p:sp>
      <p:sp>
        <p:nvSpPr>
          <p:cNvPr id="22" name="Shape 19"/>
          <p:cNvSpPr/>
          <p:nvPr/>
        </p:nvSpPr>
        <p:spPr>
          <a:xfrm>
            <a:off x="6355080" y="2194560"/>
            <a:ext cx="2468880" cy="2286000"/>
          </a:xfrm>
          <a:prstGeom prst="rect">
            <a:avLst/>
          </a:prstGeom>
          <a:solidFill>
            <a:srgbClr val="F5F7FA"/>
          </a:solidFill>
          <a:ln/>
          <a:effectLst>
            <a:outerShdw blurRad="101600" dist="381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3" name="Shape 20"/>
          <p:cNvSpPr/>
          <p:nvPr/>
        </p:nvSpPr>
        <p:spPr>
          <a:xfrm>
            <a:off x="6355080" y="2194560"/>
            <a:ext cx="2468880" cy="54864"/>
          </a:xfrm>
          <a:prstGeom prst="rect">
            <a:avLst/>
          </a:prstGeom>
          <a:solidFill>
            <a:srgbClr val="1B2A4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4" name="Text 21"/>
          <p:cNvSpPr/>
          <p:nvPr/>
        </p:nvSpPr>
        <p:spPr>
          <a:xfrm>
            <a:off x="6537960" y="2423160"/>
            <a:ext cx="21031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200" b="1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U&amp;K Global Network Co., Ltd.</a:t>
            </a:r>
            <a:endParaRPr lang="en-US" sz="1200" dirty="0"/>
          </a:p>
        </p:txBody>
      </p:sp>
      <p:sp>
        <p:nvSpPr>
          <p:cNvPr id="25" name="Text 22"/>
          <p:cNvSpPr/>
          <p:nvPr/>
        </p:nvSpPr>
        <p:spPr>
          <a:xfrm>
            <a:off x="6537960" y="3063240"/>
            <a:ext cx="2103120" cy="12344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00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우즈베키스탄과 한국 간 무역 및 경제 협력을 촉진하기 위해 설립되었습니다.</a:t>
            </a:r>
            <a:endParaRPr lang="en-US" sz="1000" dirty="0"/>
          </a:p>
        </p:txBody>
      </p:sp>
      <p:sp>
        <p:nvSpPr>
          <p:cNvPr id="26" name="Shape 23"/>
          <p:cNvSpPr/>
          <p:nvPr/>
        </p:nvSpPr>
        <p:spPr>
          <a:xfrm>
            <a:off x="0" y="4800600"/>
            <a:ext cx="9144000" cy="342900"/>
          </a:xfrm>
          <a:prstGeom prst="rect">
            <a:avLst/>
          </a:prstGeom>
          <a:solidFill>
            <a:srgbClr val="0F1B2D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7" name="Text 24"/>
          <p:cNvSpPr/>
          <p:nvPr/>
        </p:nvSpPr>
        <p:spPr>
          <a:xfrm>
            <a:off x="457200" y="4828032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U&amp;K Global Network Co., Ltd.  |  한국 · 우즈베키스탄 무역회사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960120"/>
          </a:xfrm>
          <a:prstGeom prst="rect">
            <a:avLst/>
          </a:prstGeom>
          <a:solidFill>
            <a:srgbClr val="0F1B2D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960120"/>
            <a:ext cx="9144000" cy="45720"/>
          </a:xfrm>
          <a:prstGeom prst="rect">
            <a:avLst/>
          </a:prstGeom>
          <a:solidFill>
            <a:srgbClr val="5CB85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640080" y="137160"/>
            <a:ext cx="73152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대표 소개</a:t>
            </a:r>
            <a:endParaRPr lang="en-US" sz="2000" dirty="0"/>
          </a:p>
        </p:txBody>
      </p:sp>
      <p:sp>
        <p:nvSpPr>
          <p:cNvPr id="5" name="Text 3"/>
          <p:cNvSpPr/>
          <p:nvPr/>
        </p:nvSpPr>
        <p:spPr>
          <a:xfrm>
            <a:off x="640080" y="530352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Chairman Profile</a:t>
            </a:r>
            <a:endParaRPr lang="en-US" sz="1100" dirty="0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138160" y="137160"/>
            <a:ext cx="685800" cy="685800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5989320" y="1234440"/>
            <a:ext cx="2743200" cy="3474720"/>
          </a:xfrm>
          <a:prstGeom prst="rect">
            <a:avLst/>
          </a:prstGeom>
          <a:solidFill>
            <a:srgbClr val="5CB85C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080760" y="1325880"/>
            <a:ext cx="2560320" cy="3291840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640080" y="1234440"/>
            <a:ext cx="50292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0F1B2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임상화</a:t>
            </a:r>
            <a:endParaRPr lang="en-US" sz="2400" dirty="0"/>
          </a:p>
        </p:txBody>
      </p:sp>
      <p:sp>
        <p:nvSpPr>
          <p:cNvPr id="10" name="Text 6"/>
          <p:cNvSpPr/>
          <p:nvPr/>
        </p:nvSpPr>
        <p:spPr>
          <a:xfrm>
            <a:off x="640080" y="1645920"/>
            <a:ext cx="50292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5CB8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Lim Sang Hwa  |  회장</a:t>
            </a:r>
            <a:endParaRPr lang="en-US" sz="1400" dirty="0"/>
          </a:p>
        </p:txBody>
      </p:sp>
      <p:sp>
        <p:nvSpPr>
          <p:cNvPr id="11" name="Shape 7"/>
          <p:cNvSpPr/>
          <p:nvPr/>
        </p:nvSpPr>
        <p:spPr>
          <a:xfrm>
            <a:off x="640080" y="2240280"/>
            <a:ext cx="54864" cy="365760"/>
          </a:xfrm>
          <a:prstGeom prst="rect">
            <a:avLst/>
          </a:prstGeom>
          <a:solidFill>
            <a:srgbClr val="5CB85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Text 8"/>
          <p:cNvSpPr/>
          <p:nvPr/>
        </p:nvSpPr>
        <p:spPr>
          <a:xfrm>
            <a:off x="868680" y="2240280"/>
            <a:ext cx="48463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050" b="1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생년월일: </a:t>
            </a:r>
            <a:r>
              <a:rPr lang="en-US" sz="105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1961년 6월 25일, 대한민국 경기도</a:t>
            </a:r>
            <a:endParaRPr lang="en-US" sz="1050" dirty="0"/>
          </a:p>
        </p:txBody>
      </p:sp>
      <p:sp>
        <p:nvSpPr>
          <p:cNvPr id="13" name="Shape 9"/>
          <p:cNvSpPr/>
          <p:nvPr/>
        </p:nvSpPr>
        <p:spPr>
          <a:xfrm>
            <a:off x="640080" y="2743200"/>
            <a:ext cx="54864" cy="365760"/>
          </a:xfrm>
          <a:prstGeom prst="rect">
            <a:avLst/>
          </a:prstGeom>
          <a:solidFill>
            <a:srgbClr val="5CB85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4" name="Text 10"/>
          <p:cNvSpPr/>
          <p:nvPr/>
        </p:nvSpPr>
        <p:spPr>
          <a:xfrm>
            <a:off x="868680" y="2743200"/>
            <a:ext cx="48463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050" b="1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학력: </a:t>
            </a:r>
            <a:r>
              <a:rPr lang="en-US" sz="105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경희대학교 법학 석사</a:t>
            </a:r>
            <a:endParaRPr lang="en-US" sz="1050" dirty="0"/>
          </a:p>
        </p:txBody>
      </p:sp>
      <p:sp>
        <p:nvSpPr>
          <p:cNvPr id="15" name="Shape 11"/>
          <p:cNvSpPr/>
          <p:nvPr/>
        </p:nvSpPr>
        <p:spPr>
          <a:xfrm>
            <a:off x="640080" y="3246120"/>
            <a:ext cx="54864" cy="365760"/>
          </a:xfrm>
          <a:prstGeom prst="rect">
            <a:avLst/>
          </a:prstGeom>
          <a:solidFill>
            <a:srgbClr val="5CB85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Text 12"/>
          <p:cNvSpPr/>
          <p:nvPr/>
        </p:nvSpPr>
        <p:spPr>
          <a:xfrm>
            <a:off x="868680" y="3246120"/>
            <a:ext cx="48463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050" b="1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2004–2025: </a:t>
            </a:r>
            <a:r>
              <a:rPr lang="en-US" sz="105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EcoFarm Global Co., Ltd. — 창업자 및 대표이사</a:t>
            </a:r>
            <a:endParaRPr lang="en-US" sz="1050" dirty="0"/>
          </a:p>
        </p:txBody>
      </p:sp>
      <p:sp>
        <p:nvSpPr>
          <p:cNvPr id="17" name="Shape 13"/>
          <p:cNvSpPr/>
          <p:nvPr/>
        </p:nvSpPr>
        <p:spPr>
          <a:xfrm>
            <a:off x="640080" y="3749040"/>
            <a:ext cx="54864" cy="365760"/>
          </a:xfrm>
          <a:prstGeom prst="rect">
            <a:avLst/>
          </a:prstGeom>
          <a:solidFill>
            <a:srgbClr val="5CB85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8" name="Text 14"/>
          <p:cNvSpPr/>
          <p:nvPr/>
        </p:nvSpPr>
        <p:spPr>
          <a:xfrm>
            <a:off x="868680" y="3749040"/>
            <a:ext cx="48463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050" b="1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2015–현재: </a:t>
            </a:r>
            <a:r>
              <a:rPr lang="en-US" sz="105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Baeklim Development Co., Ltd. — 건설회사 대표이사</a:t>
            </a:r>
            <a:endParaRPr lang="en-US" sz="1050" dirty="0"/>
          </a:p>
        </p:txBody>
      </p:sp>
      <p:sp>
        <p:nvSpPr>
          <p:cNvPr id="19" name="Shape 15"/>
          <p:cNvSpPr/>
          <p:nvPr/>
        </p:nvSpPr>
        <p:spPr>
          <a:xfrm>
            <a:off x="640080" y="4251960"/>
            <a:ext cx="54864" cy="365760"/>
          </a:xfrm>
          <a:prstGeom prst="rect">
            <a:avLst/>
          </a:prstGeom>
          <a:solidFill>
            <a:srgbClr val="5CB85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0" name="Text 16"/>
          <p:cNvSpPr/>
          <p:nvPr/>
        </p:nvSpPr>
        <p:spPr>
          <a:xfrm>
            <a:off x="868680" y="4251960"/>
            <a:ext cx="48463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050" b="1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2025–현재: </a:t>
            </a:r>
            <a:r>
              <a:rPr lang="en-US" sz="105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U&amp;K Global Network Co., Ltd. — 창업자 및 대표이사</a:t>
            </a:r>
            <a:endParaRPr lang="en-US" sz="1050" dirty="0"/>
          </a:p>
        </p:txBody>
      </p:sp>
      <p:sp>
        <p:nvSpPr>
          <p:cNvPr id="21" name="Shape 17"/>
          <p:cNvSpPr/>
          <p:nvPr/>
        </p:nvSpPr>
        <p:spPr>
          <a:xfrm>
            <a:off x="0" y="4800600"/>
            <a:ext cx="9144000" cy="342900"/>
          </a:xfrm>
          <a:prstGeom prst="rect">
            <a:avLst/>
          </a:prstGeom>
          <a:solidFill>
            <a:srgbClr val="0F1B2D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2" name="Text 18"/>
          <p:cNvSpPr/>
          <p:nvPr/>
        </p:nvSpPr>
        <p:spPr>
          <a:xfrm>
            <a:off x="457200" y="4828032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U&amp;K Global Network Co., Ltd.  |  한국 · 우즈베키스탄 무역회사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960120"/>
          </a:xfrm>
          <a:prstGeom prst="rect">
            <a:avLst/>
          </a:prstGeom>
          <a:solidFill>
            <a:srgbClr val="0F1B2D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960120"/>
            <a:ext cx="9144000" cy="45720"/>
          </a:xfrm>
          <a:prstGeom prst="rect">
            <a:avLst/>
          </a:prstGeom>
          <a:solidFill>
            <a:srgbClr val="5CB85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640080" y="137160"/>
            <a:ext cx="73152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ECOFARM GLOBAL CO., LTD. (주)에코팸글로벌</a:t>
            </a:r>
            <a:endParaRPr lang="en-US" sz="2000" dirty="0"/>
          </a:p>
        </p:txBody>
      </p:sp>
      <p:sp>
        <p:nvSpPr>
          <p:cNvPr id="5" name="Text 3"/>
          <p:cNvSpPr/>
          <p:nvPr/>
        </p:nvSpPr>
        <p:spPr>
          <a:xfrm>
            <a:off x="640080" y="530352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Smart Farm &amp; Agro-Engineering (Est. 2004)</a:t>
            </a:r>
            <a:endParaRPr lang="en-US" sz="1100" dirty="0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138160" y="137160"/>
            <a:ext cx="685800" cy="685800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640080" y="1280160"/>
            <a:ext cx="3749040" cy="1417320"/>
          </a:xfrm>
          <a:prstGeom prst="rect">
            <a:avLst/>
          </a:prstGeom>
          <a:solidFill>
            <a:srgbClr val="F5F7FA"/>
          </a:solidFill>
          <a:ln/>
          <a:effectLst>
            <a:outerShdw blurRad="76200" dist="25400" dir="8100000" algn="bl" rotWithShape="0">
              <a:srgbClr val="000000">
                <a:alpha val="6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8" name="Shape 5"/>
          <p:cNvSpPr/>
          <p:nvPr/>
        </p:nvSpPr>
        <p:spPr>
          <a:xfrm>
            <a:off x="640080" y="1280160"/>
            <a:ext cx="54864" cy="1417320"/>
          </a:xfrm>
          <a:prstGeom prst="rect">
            <a:avLst/>
          </a:prstGeom>
          <a:solidFill>
            <a:srgbClr val="5CB85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Shape 6"/>
          <p:cNvSpPr/>
          <p:nvPr/>
        </p:nvSpPr>
        <p:spPr>
          <a:xfrm>
            <a:off x="868680" y="1463040"/>
            <a:ext cx="502920" cy="502920"/>
          </a:xfrm>
          <a:prstGeom prst="ellipse">
            <a:avLst/>
          </a:prstGeom>
          <a:solidFill>
            <a:srgbClr val="0F1B2D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0" name="Text 7"/>
          <p:cNvSpPr/>
          <p:nvPr/>
        </p:nvSpPr>
        <p:spPr>
          <a:xfrm>
            <a:off x="868680" y="1463040"/>
            <a:ext cx="5029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01</a:t>
            </a:r>
            <a:endParaRPr lang="en-US" sz="1400" dirty="0"/>
          </a:p>
        </p:txBody>
      </p:sp>
      <p:sp>
        <p:nvSpPr>
          <p:cNvPr id="11" name="Text 8"/>
          <p:cNvSpPr/>
          <p:nvPr/>
        </p:nvSpPr>
        <p:spPr>
          <a:xfrm>
            <a:off x="1554480" y="1463040"/>
            <a:ext cx="26060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주요 사업 분야</a:t>
            </a:r>
            <a:endParaRPr lang="en-US" sz="1300" dirty="0"/>
          </a:p>
        </p:txBody>
      </p:sp>
      <p:sp>
        <p:nvSpPr>
          <p:cNvPr id="12" name="Text 9"/>
          <p:cNvSpPr/>
          <p:nvPr/>
        </p:nvSpPr>
        <p:spPr>
          <a:xfrm>
            <a:off x="1554480" y="1828800"/>
            <a:ext cx="260604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05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스마트팸 엔지니어링, 온실 설계 및 시공, 농업기술 컨설팅</a:t>
            </a:r>
            <a:endParaRPr lang="en-US" sz="1050" dirty="0"/>
          </a:p>
        </p:txBody>
      </p:sp>
      <p:sp>
        <p:nvSpPr>
          <p:cNvPr id="13" name="Shape 10"/>
          <p:cNvSpPr/>
          <p:nvPr/>
        </p:nvSpPr>
        <p:spPr>
          <a:xfrm>
            <a:off x="4754880" y="1280160"/>
            <a:ext cx="3749040" cy="1417320"/>
          </a:xfrm>
          <a:prstGeom prst="rect">
            <a:avLst/>
          </a:prstGeom>
          <a:solidFill>
            <a:srgbClr val="F5F7FA"/>
          </a:solidFill>
          <a:ln/>
          <a:effectLst>
            <a:outerShdw blurRad="76200" dist="25400" dir="8100000" algn="bl" rotWithShape="0">
              <a:srgbClr val="000000">
                <a:alpha val="6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4" name="Shape 11"/>
          <p:cNvSpPr/>
          <p:nvPr/>
        </p:nvSpPr>
        <p:spPr>
          <a:xfrm>
            <a:off x="4754880" y="1280160"/>
            <a:ext cx="54864" cy="1417320"/>
          </a:xfrm>
          <a:prstGeom prst="rect">
            <a:avLst/>
          </a:prstGeom>
          <a:solidFill>
            <a:srgbClr val="5CB85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5" name="Shape 12"/>
          <p:cNvSpPr/>
          <p:nvPr/>
        </p:nvSpPr>
        <p:spPr>
          <a:xfrm>
            <a:off x="4983480" y="1463040"/>
            <a:ext cx="502920" cy="502920"/>
          </a:xfrm>
          <a:prstGeom prst="ellipse">
            <a:avLst/>
          </a:prstGeom>
          <a:solidFill>
            <a:srgbClr val="0F1B2D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Text 13"/>
          <p:cNvSpPr/>
          <p:nvPr/>
        </p:nvSpPr>
        <p:spPr>
          <a:xfrm>
            <a:off x="4983480" y="1463040"/>
            <a:ext cx="5029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02</a:t>
            </a:r>
            <a:endParaRPr lang="en-US" sz="1400" dirty="0"/>
          </a:p>
        </p:txBody>
      </p:sp>
      <p:sp>
        <p:nvSpPr>
          <p:cNvPr id="17" name="Text 14"/>
          <p:cNvSpPr/>
          <p:nvPr/>
        </p:nvSpPr>
        <p:spPr>
          <a:xfrm>
            <a:off x="5669280" y="1463040"/>
            <a:ext cx="26060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스마트팸 솔루션</a:t>
            </a:r>
            <a:endParaRPr lang="en-US" sz="1300" dirty="0"/>
          </a:p>
        </p:txBody>
      </p:sp>
      <p:sp>
        <p:nvSpPr>
          <p:cNvPr id="18" name="Text 15"/>
          <p:cNvSpPr/>
          <p:nvPr/>
        </p:nvSpPr>
        <p:spPr>
          <a:xfrm>
            <a:off x="5669280" y="1828800"/>
            <a:ext cx="260604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05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한국 기후 및 작물에 최적화된 혁신적 온실 관리 시스템</a:t>
            </a:r>
            <a:endParaRPr lang="en-US" sz="1050" dirty="0"/>
          </a:p>
        </p:txBody>
      </p:sp>
      <p:sp>
        <p:nvSpPr>
          <p:cNvPr id="19" name="Shape 16"/>
          <p:cNvSpPr/>
          <p:nvPr/>
        </p:nvSpPr>
        <p:spPr>
          <a:xfrm>
            <a:off x="640080" y="2971800"/>
            <a:ext cx="3749040" cy="1417320"/>
          </a:xfrm>
          <a:prstGeom prst="rect">
            <a:avLst/>
          </a:prstGeom>
          <a:solidFill>
            <a:srgbClr val="F5F7FA"/>
          </a:solidFill>
          <a:ln/>
          <a:effectLst>
            <a:outerShdw blurRad="76200" dist="25400" dir="8100000" algn="bl" rotWithShape="0">
              <a:srgbClr val="000000">
                <a:alpha val="6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0" name="Shape 17"/>
          <p:cNvSpPr/>
          <p:nvPr/>
        </p:nvSpPr>
        <p:spPr>
          <a:xfrm>
            <a:off x="640080" y="2971800"/>
            <a:ext cx="54864" cy="1417320"/>
          </a:xfrm>
          <a:prstGeom prst="rect">
            <a:avLst/>
          </a:prstGeom>
          <a:solidFill>
            <a:srgbClr val="5CB85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1" name="Shape 18"/>
          <p:cNvSpPr/>
          <p:nvPr/>
        </p:nvSpPr>
        <p:spPr>
          <a:xfrm>
            <a:off x="868680" y="3154680"/>
            <a:ext cx="502920" cy="502920"/>
          </a:xfrm>
          <a:prstGeom prst="ellipse">
            <a:avLst/>
          </a:prstGeom>
          <a:solidFill>
            <a:srgbClr val="0F1B2D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2" name="Text 19"/>
          <p:cNvSpPr/>
          <p:nvPr/>
        </p:nvSpPr>
        <p:spPr>
          <a:xfrm>
            <a:off x="868680" y="3154680"/>
            <a:ext cx="5029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03</a:t>
            </a:r>
            <a:endParaRPr lang="en-US" sz="1400" dirty="0"/>
          </a:p>
        </p:txBody>
      </p:sp>
      <p:sp>
        <p:nvSpPr>
          <p:cNvPr id="23" name="Text 20"/>
          <p:cNvSpPr/>
          <p:nvPr/>
        </p:nvSpPr>
        <p:spPr>
          <a:xfrm>
            <a:off x="1554480" y="3154680"/>
            <a:ext cx="26060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농업 엔지니어링</a:t>
            </a:r>
            <a:endParaRPr lang="en-US" sz="1300" dirty="0"/>
          </a:p>
        </p:txBody>
      </p:sp>
      <p:sp>
        <p:nvSpPr>
          <p:cNvPr id="24" name="Text 21"/>
          <p:cNvSpPr/>
          <p:nvPr/>
        </p:nvSpPr>
        <p:spPr>
          <a:xfrm>
            <a:off x="1554480" y="3520440"/>
            <a:ext cx="260604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05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온실 설계부터 완공까지 일괄 서비스 (EPC)</a:t>
            </a:r>
            <a:endParaRPr lang="en-US" sz="1050" dirty="0"/>
          </a:p>
        </p:txBody>
      </p:sp>
      <p:sp>
        <p:nvSpPr>
          <p:cNvPr id="25" name="Shape 22"/>
          <p:cNvSpPr/>
          <p:nvPr/>
        </p:nvSpPr>
        <p:spPr>
          <a:xfrm>
            <a:off x="4754880" y="2971800"/>
            <a:ext cx="3749040" cy="1417320"/>
          </a:xfrm>
          <a:prstGeom prst="rect">
            <a:avLst/>
          </a:prstGeom>
          <a:solidFill>
            <a:srgbClr val="F5F7FA"/>
          </a:solidFill>
          <a:ln/>
          <a:effectLst>
            <a:outerShdw blurRad="76200" dist="25400" dir="8100000" algn="bl" rotWithShape="0">
              <a:srgbClr val="000000">
                <a:alpha val="6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6" name="Shape 23"/>
          <p:cNvSpPr/>
          <p:nvPr/>
        </p:nvSpPr>
        <p:spPr>
          <a:xfrm>
            <a:off x="4754880" y="2971800"/>
            <a:ext cx="54864" cy="1417320"/>
          </a:xfrm>
          <a:prstGeom prst="rect">
            <a:avLst/>
          </a:prstGeom>
          <a:solidFill>
            <a:srgbClr val="5CB85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7" name="Shape 24"/>
          <p:cNvSpPr/>
          <p:nvPr/>
        </p:nvSpPr>
        <p:spPr>
          <a:xfrm>
            <a:off x="4983480" y="3154680"/>
            <a:ext cx="502920" cy="502920"/>
          </a:xfrm>
          <a:prstGeom prst="ellipse">
            <a:avLst/>
          </a:prstGeom>
          <a:solidFill>
            <a:srgbClr val="0F1B2D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8" name="Text 25"/>
          <p:cNvSpPr/>
          <p:nvPr/>
        </p:nvSpPr>
        <p:spPr>
          <a:xfrm>
            <a:off x="4983480" y="3154680"/>
            <a:ext cx="5029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04</a:t>
            </a:r>
            <a:endParaRPr lang="en-US" sz="1400" dirty="0"/>
          </a:p>
        </p:txBody>
      </p:sp>
      <p:sp>
        <p:nvSpPr>
          <p:cNvPr id="29" name="Text 26"/>
          <p:cNvSpPr/>
          <p:nvPr/>
        </p:nvSpPr>
        <p:spPr>
          <a:xfrm>
            <a:off x="5669280" y="3154680"/>
            <a:ext cx="26060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기술 혁신</a:t>
            </a:r>
            <a:endParaRPr lang="en-US" sz="1300" dirty="0"/>
          </a:p>
        </p:txBody>
      </p:sp>
      <p:sp>
        <p:nvSpPr>
          <p:cNvPr id="30" name="Text 27"/>
          <p:cNvSpPr/>
          <p:nvPr/>
        </p:nvSpPr>
        <p:spPr>
          <a:xfrm>
            <a:off x="5669280" y="3520440"/>
            <a:ext cx="260604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05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농업용 특수 차광 장치 및 작물 분쇄 장비 개발</a:t>
            </a:r>
            <a:endParaRPr lang="en-US" sz="1050" dirty="0"/>
          </a:p>
        </p:txBody>
      </p:sp>
      <p:sp>
        <p:nvSpPr>
          <p:cNvPr id="31" name="Shape 28"/>
          <p:cNvSpPr/>
          <p:nvPr/>
        </p:nvSpPr>
        <p:spPr>
          <a:xfrm>
            <a:off x="0" y="4800600"/>
            <a:ext cx="9144000" cy="342900"/>
          </a:xfrm>
          <a:prstGeom prst="rect">
            <a:avLst/>
          </a:prstGeom>
          <a:solidFill>
            <a:srgbClr val="0F1B2D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2" name="Text 29"/>
          <p:cNvSpPr/>
          <p:nvPr/>
        </p:nvSpPr>
        <p:spPr>
          <a:xfrm>
            <a:off x="457200" y="4828032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U&amp;K Global Network Co., Ltd.  |  한국 · 우즈베키스탄 무역회사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960120"/>
          </a:xfrm>
          <a:prstGeom prst="rect">
            <a:avLst/>
          </a:prstGeom>
          <a:solidFill>
            <a:srgbClr val="0F1B2D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960120"/>
            <a:ext cx="9144000" cy="45720"/>
          </a:xfrm>
          <a:prstGeom prst="rect">
            <a:avLst/>
          </a:prstGeom>
          <a:solidFill>
            <a:srgbClr val="5CB85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640080" y="137160"/>
            <a:ext cx="73152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BAEKLIM DEVELOPMENT CO., LTD.</a:t>
            </a:r>
            <a:endParaRPr lang="en-US" sz="2000" dirty="0"/>
          </a:p>
        </p:txBody>
      </p:sp>
      <p:sp>
        <p:nvSpPr>
          <p:cNvPr id="5" name="Text 3"/>
          <p:cNvSpPr/>
          <p:nvPr/>
        </p:nvSpPr>
        <p:spPr>
          <a:xfrm>
            <a:off x="640080" y="530352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Real Estate Development &amp; Construction (Est. 2015)</a:t>
            </a:r>
            <a:endParaRPr lang="en-US" sz="1100" dirty="0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138160" y="137160"/>
            <a:ext cx="685800" cy="685800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640080" y="1280160"/>
            <a:ext cx="2377440" cy="548640"/>
          </a:xfrm>
          <a:prstGeom prst="rect">
            <a:avLst/>
          </a:prstGeom>
          <a:solidFill>
            <a:srgbClr val="0F1B2D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777240" y="1280160"/>
            <a:ext cx="21031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설립일</a:t>
            </a:r>
            <a:endParaRPr lang="en-US" sz="1050" dirty="0"/>
          </a:p>
        </p:txBody>
      </p:sp>
      <p:sp>
        <p:nvSpPr>
          <p:cNvPr id="9" name="Shape 6"/>
          <p:cNvSpPr/>
          <p:nvPr/>
        </p:nvSpPr>
        <p:spPr>
          <a:xfrm>
            <a:off x="3017520" y="1280160"/>
            <a:ext cx="5486400" cy="548640"/>
          </a:xfrm>
          <a:prstGeom prst="rect">
            <a:avLst/>
          </a:prstGeom>
          <a:solidFill>
            <a:srgbClr val="F5F7F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0" name="Text 7"/>
          <p:cNvSpPr/>
          <p:nvPr/>
        </p:nvSpPr>
        <p:spPr>
          <a:xfrm>
            <a:off x="3200400" y="1280160"/>
            <a:ext cx="51206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2015년 9월</a:t>
            </a:r>
            <a:endParaRPr lang="en-US" sz="1050" dirty="0"/>
          </a:p>
        </p:txBody>
      </p:sp>
      <p:sp>
        <p:nvSpPr>
          <p:cNvPr id="11" name="Shape 8"/>
          <p:cNvSpPr/>
          <p:nvPr/>
        </p:nvSpPr>
        <p:spPr>
          <a:xfrm>
            <a:off x="640080" y="1965960"/>
            <a:ext cx="2377440" cy="548640"/>
          </a:xfrm>
          <a:prstGeom prst="rect">
            <a:avLst/>
          </a:prstGeom>
          <a:solidFill>
            <a:srgbClr val="0F1B2D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Text 9"/>
          <p:cNvSpPr/>
          <p:nvPr/>
        </p:nvSpPr>
        <p:spPr>
          <a:xfrm>
            <a:off x="777240" y="1965960"/>
            <a:ext cx="21031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주요 사업</a:t>
            </a:r>
            <a:endParaRPr lang="en-US" sz="1050" dirty="0"/>
          </a:p>
        </p:txBody>
      </p:sp>
      <p:sp>
        <p:nvSpPr>
          <p:cNvPr id="13" name="Shape 10"/>
          <p:cNvSpPr/>
          <p:nvPr/>
        </p:nvSpPr>
        <p:spPr>
          <a:xfrm>
            <a:off x="3017520" y="1965960"/>
            <a:ext cx="5486400" cy="54864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4" name="Text 11"/>
          <p:cNvSpPr/>
          <p:nvPr/>
        </p:nvSpPr>
        <p:spPr>
          <a:xfrm>
            <a:off x="3200400" y="1965960"/>
            <a:ext cx="51206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주거용 건물 건축, 개발 및 분양, 부동산 컨설팅</a:t>
            </a:r>
            <a:endParaRPr lang="en-US" sz="1050" dirty="0"/>
          </a:p>
        </p:txBody>
      </p:sp>
      <p:sp>
        <p:nvSpPr>
          <p:cNvPr id="15" name="Shape 12"/>
          <p:cNvSpPr/>
          <p:nvPr/>
        </p:nvSpPr>
        <p:spPr>
          <a:xfrm>
            <a:off x="640080" y="2651760"/>
            <a:ext cx="2377440" cy="548640"/>
          </a:xfrm>
          <a:prstGeom prst="rect">
            <a:avLst/>
          </a:prstGeom>
          <a:solidFill>
            <a:srgbClr val="0F1B2D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Text 13"/>
          <p:cNvSpPr/>
          <p:nvPr/>
        </p:nvSpPr>
        <p:spPr>
          <a:xfrm>
            <a:off x="777240" y="2651760"/>
            <a:ext cx="21031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사업 영역</a:t>
            </a:r>
            <a:endParaRPr lang="en-US" sz="1050" dirty="0"/>
          </a:p>
        </p:txBody>
      </p:sp>
      <p:sp>
        <p:nvSpPr>
          <p:cNvPr id="17" name="Shape 14"/>
          <p:cNvSpPr/>
          <p:nvPr/>
        </p:nvSpPr>
        <p:spPr>
          <a:xfrm>
            <a:off x="3017520" y="2651760"/>
            <a:ext cx="5486400" cy="548640"/>
          </a:xfrm>
          <a:prstGeom prst="rect">
            <a:avLst/>
          </a:prstGeom>
          <a:solidFill>
            <a:srgbClr val="F5F7F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8" name="Text 15"/>
          <p:cNvSpPr/>
          <p:nvPr/>
        </p:nvSpPr>
        <p:spPr>
          <a:xfrm>
            <a:off x="3200400" y="2651760"/>
            <a:ext cx="51206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부동산 개발 및 시행 (Real Estate Development)</a:t>
            </a:r>
            <a:endParaRPr lang="en-US" sz="1050" dirty="0"/>
          </a:p>
        </p:txBody>
      </p:sp>
      <p:sp>
        <p:nvSpPr>
          <p:cNvPr id="19" name="Shape 16"/>
          <p:cNvSpPr/>
          <p:nvPr/>
        </p:nvSpPr>
        <p:spPr>
          <a:xfrm>
            <a:off x="640080" y="3337560"/>
            <a:ext cx="2377440" cy="548640"/>
          </a:xfrm>
          <a:prstGeom prst="rect">
            <a:avLst/>
          </a:prstGeom>
          <a:solidFill>
            <a:srgbClr val="0F1B2D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0" name="Text 17"/>
          <p:cNvSpPr/>
          <p:nvPr/>
        </p:nvSpPr>
        <p:spPr>
          <a:xfrm>
            <a:off x="777240" y="3337560"/>
            <a:ext cx="21031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소재지</a:t>
            </a:r>
            <a:endParaRPr lang="en-US" sz="1050" dirty="0"/>
          </a:p>
        </p:txBody>
      </p:sp>
      <p:sp>
        <p:nvSpPr>
          <p:cNvPr id="21" name="Shape 18"/>
          <p:cNvSpPr/>
          <p:nvPr/>
        </p:nvSpPr>
        <p:spPr>
          <a:xfrm>
            <a:off x="3017520" y="3337560"/>
            <a:ext cx="5486400" cy="54864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2" name="Text 19"/>
          <p:cNvSpPr/>
          <p:nvPr/>
        </p:nvSpPr>
        <p:spPr>
          <a:xfrm>
            <a:off x="3200400" y="3337560"/>
            <a:ext cx="51206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대한민국 경기도 화성시 큰재봉길 23-12</a:t>
            </a:r>
            <a:endParaRPr lang="en-US" sz="1050" dirty="0"/>
          </a:p>
        </p:txBody>
      </p:sp>
      <p:sp>
        <p:nvSpPr>
          <p:cNvPr id="23" name="Shape 20"/>
          <p:cNvSpPr/>
          <p:nvPr/>
        </p:nvSpPr>
        <p:spPr>
          <a:xfrm>
            <a:off x="640080" y="4023360"/>
            <a:ext cx="2377440" cy="548640"/>
          </a:xfrm>
          <a:prstGeom prst="rect">
            <a:avLst/>
          </a:prstGeom>
          <a:solidFill>
            <a:srgbClr val="0F1B2D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4" name="Text 21"/>
          <p:cNvSpPr/>
          <p:nvPr/>
        </p:nvSpPr>
        <p:spPr>
          <a:xfrm>
            <a:off x="777240" y="4023360"/>
            <a:ext cx="21031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기업 유형</a:t>
            </a:r>
            <a:endParaRPr lang="en-US" sz="1050" dirty="0"/>
          </a:p>
        </p:txBody>
      </p:sp>
      <p:sp>
        <p:nvSpPr>
          <p:cNvPr id="25" name="Shape 22"/>
          <p:cNvSpPr/>
          <p:nvPr/>
        </p:nvSpPr>
        <p:spPr>
          <a:xfrm>
            <a:off x="3017520" y="4023360"/>
            <a:ext cx="5486400" cy="548640"/>
          </a:xfrm>
          <a:prstGeom prst="rect">
            <a:avLst/>
          </a:prstGeom>
          <a:solidFill>
            <a:srgbClr val="F5F7F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6" name="Text 23"/>
          <p:cNvSpPr/>
          <p:nvPr/>
        </p:nvSpPr>
        <p:spPr>
          <a:xfrm>
            <a:off x="3200400" y="4023360"/>
            <a:ext cx="51206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중소기업</a:t>
            </a:r>
            <a:endParaRPr lang="en-US" sz="1050" dirty="0"/>
          </a:p>
        </p:txBody>
      </p:sp>
      <p:sp>
        <p:nvSpPr>
          <p:cNvPr id="27" name="Shape 24"/>
          <p:cNvSpPr/>
          <p:nvPr/>
        </p:nvSpPr>
        <p:spPr>
          <a:xfrm>
            <a:off x="0" y="4800600"/>
            <a:ext cx="9144000" cy="342900"/>
          </a:xfrm>
          <a:prstGeom prst="rect">
            <a:avLst/>
          </a:prstGeom>
          <a:solidFill>
            <a:srgbClr val="0F1B2D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8" name="Text 25"/>
          <p:cNvSpPr/>
          <p:nvPr/>
        </p:nvSpPr>
        <p:spPr>
          <a:xfrm>
            <a:off x="457200" y="4828032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U&amp;K Global Network Co., Ltd.  |  한국 · 우즈베키스탄 무역회사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960120"/>
          </a:xfrm>
          <a:prstGeom prst="rect">
            <a:avLst/>
          </a:prstGeom>
          <a:solidFill>
            <a:srgbClr val="0F1B2D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960120"/>
            <a:ext cx="9144000" cy="45720"/>
          </a:xfrm>
          <a:prstGeom prst="rect">
            <a:avLst/>
          </a:prstGeom>
          <a:solidFill>
            <a:srgbClr val="5CB85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640080" y="137160"/>
            <a:ext cx="73152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주요 시공 실적</a:t>
            </a:r>
            <a:endParaRPr lang="en-US" sz="2000" dirty="0"/>
          </a:p>
        </p:txBody>
      </p:sp>
      <p:sp>
        <p:nvSpPr>
          <p:cNvPr id="5" name="Text 3"/>
          <p:cNvSpPr/>
          <p:nvPr/>
        </p:nvSpPr>
        <p:spPr>
          <a:xfrm>
            <a:off x="640080" y="530352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Major Completed Projects — 2015</a:t>
            </a:r>
            <a:endParaRPr lang="en-US" sz="1100" dirty="0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138160" y="137160"/>
            <a:ext cx="685800" cy="685800"/>
          </a:xfrm>
          <a:prstGeom prst="rect">
            <a:avLst/>
          </a:prstGeom>
        </p:spPr>
      </p:pic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40080" y="1234440"/>
            <a:ext cx="3017520" cy="1691640"/>
          </a:xfrm>
          <a:prstGeom prst="rect">
            <a:avLst/>
          </a:prstGeom>
        </p:spPr>
      </p:pic>
      <p:sp>
        <p:nvSpPr>
          <p:cNvPr id="8" name="Shape 4"/>
          <p:cNvSpPr/>
          <p:nvPr/>
        </p:nvSpPr>
        <p:spPr>
          <a:xfrm>
            <a:off x="3840480" y="1234440"/>
            <a:ext cx="4663440" cy="1691640"/>
          </a:xfrm>
          <a:prstGeom prst="rect">
            <a:avLst/>
          </a:prstGeom>
          <a:solidFill>
            <a:srgbClr val="F5F7F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Shape 5"/>
          <p:cNvSpPr/>
          <p:nvPr/>
        </p:nvSpPr>
        <p:spPr>
          <a:xfrm>
            <a:off x="3840480" y="1234440"/>
            <a:ext cx="4663440" cy="54864"/>
          </a:xfrm>
          <a:prstGeom prst="rect">
            <a:avLst/>
          </a:prstGeom>
          <a:solidFill>
            <a:srgbClr val="5CB85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0" name="Text 6"/>
          <p:cNvSpPr/>
          <p:nvPr/>
        </p:nvSpPr>
        <p:spPr>
          <a:xfrm>
            <a:off x="4023360" y="1417320"/>
            <a:ext cx="42976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0F1B2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구리 갈매 넘버원 리치안</a:t>
            </a:r>
            <a:endParaRPr lang="en-US" sz="1300" dirty="0"/>
          </a:p>
        </p:txBody>
      </p:sp>
      <p:sp>
        <p:nvSpPr>
          <p:cNvPr id="11" name="Text 7"/>
          <p:cNvSpPr/>
          <p:nvPr/>
        </p:nvSpPr>
        <p:spPr>
          <a:xfrm>
            <a:off x="4023360" y="1691640"/>
            <a:ext cx="42976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5CB8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도시형 주거단지  |  2015년</a:t>
            </a:r>
            <a:endParaRPr lang="en-US" sz="900" dirty="0"/>
          </a:p>
        </p:txBody>
      </p:sp>
      <p:sp>
        <p:nvSpPr>
          <p:cNvPr id="12" name="Text 8"/>
          <p:cNvSpPr/>
          <p:nvPr/>
        </p:nvSpPr>
        <p:spPr>
          <a:xfrm>
            <a:off x="4023360" y="1965960"/>
            <a:ext cx="429768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000" b="1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위치: </a:t>
            </a:r>
            <a:r>
              <a:rPr lang="en-US" sz="100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구리시 갈매지구</a:t>
            </a:r>
            <a:endParaRPr lang="en-US" sz="1000" dirty="0"/>
          </a:p>
          <a:p>
            <a:pPr marL="0" indent="0">
              <a:buNone/>
            </a:pPr>
            <a:r>
              <a:rPr lang="en-US" sz="1000" b="1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규모: </a:t>
            </a:r>
            <a:r>
              <a:rPr lang="en-US" sz="1000" dirty="0" err="1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지하</a:t>
            </a:r>
            <a:r>
              <a:rPr lang="en-US" sz="100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2층 ~ 지상 7층 (206세대)</a:t>
            </a:r>
            <a:endParaRPr lang="en-US" sz="1000" dirty="0"/>
          </a:p>
        </p:txBody>
      </p:sp>
      <p:sp>
        <p:nvSpPr>
          <p:cNvPr id="13" name="Shape 9"/>
          <p:cNvSpPr/>
          <p:nvPr/>
        </p:nvSpPr>
        <p:spPr>
          <a:xfrm>
            <a:off x="640080" y="3154680"/>
            <a:ext cx="4663440" cy="1417320"/>
          </a:xfrm>
          <a:prstGeom prst="rect">
            <a:avLst/>
          </a:prstGeom>
          <a:solidFill>
            <a:srgbClr val="F5F7F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4" name="Shape 10"/>
          <p:cNvSpPr/>
          <p:nvPr/>
        </p:nvSpPr>
        <p:spPr>
          <a:xfrm>
            <a:off x="640080" y="3154680"/>
            <a:ext cx="4663440" cy="54864"/>
          </a:xfrm>
          <a:prstGeom prst="rect">
            <a:avLst/>
          </a:prstGeom>
          <a:solidFill>
            <a:srgbClr val="3498DB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5" name="Text 11"/>
          <p:cNvSpPr/>
          <p:nvPr/>
        </p:nvSpPr>
        <p:spPr>
          <a:xfrm>
            <a:off x="822960" y="3291840"/>
            <a:ext cx="42976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0F1B2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대전 석봉동 도시개발사업</a:t>
            </a:r>
            <a:endParaRPr lang="en-US" sz="1300" dirty="0"/>
          </a:p>
        </p:txBody>
      </p:sp>
      <p:sp>
        <p:nvSpPr>
          <p:cNvPr id="16" name="Text 12"/>
          <p:cNvSpPr/>
          <p:nvPr/>
        </p:nvSpPr>
        <p:spPr>
          <a:xfrm>
            <a:off x="822960" y="3566160"/>
            <a:ext cx="42976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3498D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A-1블록  |  2015년</a:t>
            </a:r>
            <a:endParaRPr lang="en-US" sz="900" dirty="0"/>
          </a:p>
        </p:txBody>
      </p:sp>
      <p:sp>
        <p:nvSpPr>
          <p:cNvPr id="17" name="Text 13"/>
          <p:cNvSpPr/>
          <p:nvPr/>
        </p:nvSpPr>
        <p:spPr>
          <a:xfrm>
            <a:off x="822960" y="3840480"/>
            <a:ext cx="42976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000" b="1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면적: </a:t>
            </a:r>
            <a:r>
              <a:rPr lang="en-US" sz="100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130,069m²(대지) / 416,094m²(연면적)</a:t>
            </a:r>
            <a:endParaRPr lang="en-US" sz="1000" dirty="0"/>
          </a:p>
          <a:p>
            <a:pPr marL="0" indent="0">
              <a:buNone/>
            </a:pPr>
            <a:r>
              <a:rPr lang="en-US" sz="1000" b="1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규모: </a:t>
            </a:r>
            <a:r>
              <a:rPr lang="en-US" sz="1000" dirty="0" err="1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지하</a:t>
            </a:r>
            <a:r>
              <a:rPr lang="en-US" sz="100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1층 ~ 지상 50층 (상가 31개소)</a:t>
            </a:r>
            <a:endParaRPr lang="en-US" sz="1000" dirty="0"/>
          </a:p>
        </p:txBody>
      </p:sp>
      <p:pic>
        <p:nvPicPr>
          <p:cNvPr id="18" name="Image 2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486400" y="3154680"/>
            <a:ext cx="3017520" cy="1417320"/>
          </a:xfrm>
          <a:prstGeom prst="rect">
            <a:avLst/>
          </a:prstGeom>
        </p:spPr>
      </p:pic>
      <p:sp>
        <p:nvSpPr>
          <p:cNvPr id="19" name="Shape 14"/>
          <p:cNvSpPr/>
          <p:nvPr/>
        </p:nvSpPr>
        <p:spPr>
          <a:xfrm>
            <a:off x="0" y="4800600"/>
            <a:ext cx="9144000" cy="342900"/>
          </a:xfrm>
          <a:prstGeom prst="rect">
            <a:avLst/>
          </a:prstGeom>
          <a:solidFill>
            <a:srgbClr val="0F1B2D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0" name="Text 15"/>
          <p:cNvSpPr/>
          <p:nvPr/>
        </p:nvSpPr>
        <p:spPr>
          <a:xfrm>
            <a:off x="457200" y="4828032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U&amp;K Global Network Co., Ltd.  |  한국 · 우즈베키스탄 무역회사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960120"/>
          </a:xfrm>
          <a:prstGeom prst="rect">
            <a:avLst/>
          </a:prstGeom>
          <a:solidFill>
            <a:srgbClr val="0F1B2D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960120"/>
            <a:ext cx="9144000" cy="45720"/>
          </a:xfrm>
          <a:prstGeom prst="rect">
            <a:avLst/>
          </a:prstGeom>
          <a:solidFill>
            <a:srgbClr val="5CB85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640080" y="137160"/>
            <a:ext cx="73152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주요 시공 실적</a:t>
            </a:r>
            <a:endParaRPr lang="en-US" sz="2000" dirty="0"/>
          </a:p>
        </p:txBody>
      </p:sp>
      <p:sp>
        <p:nvSpPr>
          <p:cNvPr id="5" name="Text 3"/>
          <p:cNvSpPr/>
          <p:nvPr/>
        </p:nvSpPr>
        <p:spPr>
          <a:xfrm>
            <a:off x="640080" y="530352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Major Completed Projects — 2016~2018</a:t>
            </a:r>
            <a:endParaRPr lang="en-US" sz="1100" dirty="0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138160" y="137160"/>
            <a:ext cx="685800" cy="685800"/>
          </a:xfrm>
          <a:prstGeom prst="rect">
            <a:avLst/>
          </a:prstGeom>
        </p:spPr>
      </p:pic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40080" y="1234440"/>
            <a:ext cx="3017520" cy="1691640"/>
          </a:xfrm>
          <a:prstGeom prst="rect">
            <a:avLst/>
          </a:prstGeom>
        </p:spPr>
      </p:pic>
      <p:sp>
        <p:nvSpPr>
          <p:cNvPr id="8" name="Shape 4"/>
          <p:cNvSpPr/>
          <p:nvPr/>
        </p:nvSpPr>
        <p:spPr>
          <a:xfrm>
            <a:off x="3840480" y="1234440"/>
            <a:ext cx="4663440" cy="1691640"/>
          </a:xfrm>
          <a:prstGeom prst="rect">
            <a:avLst/>
          </a:prstGeom>
          <a:solidFill>
            <a:srgbClr val="F5F7F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Shape 5"/>
          <p:cNvSpPr/>
          <p:nvPr/>
        </p:nvSpPr>
        <p:spPr>
          <a:xfrm>
            <a:off x="3840480" y="1234440"/>
            <a:ext cx="4663440" cy="54864"/>
          </a:xfrm>
          <a:prstGeom prst="rect">
            <a:avLst/>
          </a:prstGeom>
          <a:solidFill>
            <a:srgbClr val="5CB85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0" name="Text 6"/>
          <p:cNvSpPr/>
          <p:nvPr/>
        </p:nvSpPr>
        <p:spPr>
          <a:xfrm>
            <a:off x="4023360" y="1417320"/>
            <a:ext cx="42976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0F1B2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운정 앨버 418</a:t>
            </a:r>
            <a:endParaRPr lang="en-US" sz="1300" dirty="0"/>
          </a:p>
        </p:txBody>
      </p:sp>
      <p:sp>
        <p:nvSpPr>
          <p:cNvPr id="11" name="Text 7"/>
          <p:cNvSpPr/>
          <p:nvPr/>
        </p:nvSpPr>
        <p:spPr>
          <a:xfrm>
            <a:off x="4023360" y="1691640"/>
            <a:ext cx="42976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5CB8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오피스텔  |  2016년  |  준공: 2019년</a:t>
            </a:r>
            <a:endParaRPr lang="en-US" sz="900" dirty="0"/>
          </a:p>
        </p:txBody>
      </p:sp>
      <p:sp>
        <p:nvSpPr>
          <p:cNvPr id="12" name="Text 8"/>
          <p:cNvSpPr/>
          <p:nvPr/>
        </p:nvSpPr>
        <p:spPr>
          <a:xfrm>
            <a:off x="4023360" y="1965960"/>
            <a:ext cx="429768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000" b="1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위치: </a:t>
            </a:r>
            <a:r>
              <a:rPr lang="en-US" sz="100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파주시 운정지구</a:t>
            </a:r>
            <a:endParaRPr lang="en-US" sz="1000" dirty="0"/>
          </a:p>
          <a:p>
            <a:pPr marL="0" indent="0">
              <a:buNone/>
            </a:pPr>
            <a:r>
              <a:rPr lang="en-US" sz="1000" b="1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면적: </a:t>
            </a:r>
            <a:r>
              <a:rPr lang="en-US" sz="100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2,646m²(대지) / 29,316m²(연면적)</a:t>
            </a:r>
            <a:endParaRPr lang="en-US" sz="1000" dirty="0"/>
          </a:p>
          <a:p>
            <a:pPr marL="0" indent="0">
              <a:buNone/>
            </a:pPr>
            <a:r>
              <a:rPr lang="en-US" sz="1000" b="1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규모: </a:t>
            </a:r>
            <a:r>
              <a:rPr lang="en-US" sz="1000" dirty="0" err="1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지하</a:t>
            </a:r>
            <a:r>
              <a:rPr lang="en-US" sz="100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1층 ~ 지상 27층 (418세대)</a:t>
            </a:r>
            <a:endParaRPr lang="en-US" sz="1000" dirty="0"/>
          </a:p>
        </p:txBody>
      </p:sp>
      <p:sp>
        <p:nvSpPr>
          <p:cNvPr id="13" name="Shape 9"/>
          <p:cNvSpPr/>
          <p:nvPr/>
        </p:nvSpPr>
        <p:spPr>
          <a:xfrm>
            <a:off x="640080" y="3154680"/>
            <a:ext cx="4663440" cy="1417320"/>
          </a:xfrm>
          <a:prstGeom prst="rect">
            <a:avLst/>
          </a:prstGeom>
          <a:solidFill>
            <a:srgbClr val="F5F7F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4" name="Shape 10"/>
          <p:cNvSpPr/>
          <p:nvPr/>
        </p:nvSpPr>
        <p:spPr>
          <a:xfrm>
            <a:off x="640080" y="3154680"/>
            <a:ext cx="4663440" cy="54864"/>
          </a:xfrm>
          <a:prstGeom prst="rect">
            <a:avLst/>
          </a:prstGeom>
          <a:solidFill>
            <a:srgbClr val="3498DB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5" name="Text 11"/>
          <p:cNvSpPr/>
          <p:nvPr/>
        </p:nvSpPr>
        <p:spPr>
          <a:xfrm>
            <a:off x="822960" y="3291840"/>
            <a:ext cx="42976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0F1B2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김포 풍무 넘버원 리치안</a:t>
            </a:r>
            <a:endParaRPr lang="en-US" sz="1300" dirty="0"/>
          </a:p>
        </p:txBody>
      </p:sp>
      <p:sp>
        <p:nvSpPr>
          <p:cNvPr id="16" name="Text 12"/>
          <p:cNvSpPr/>
          <p:nvPr/>
        </p:nvSpPr>
        <p:spPr>
          <a:xfrm>
            <a:off x="822960" y="3566160"/>
            <a:ext cx="42976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3498D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오피스텔  |  2018년  |  준공: 2020년</a:t>
            </a:r>
            <a:endParaRPr lang="en-US" sz="900" dirty="0"/>
          </a:p>
        </p:txBody>
      </p:sp>
      <p:sp>
        <p:nvSpPr>
          <p:cNvPr id="17" name="Text 13"/>
          <p:cNvSpPr/>
          <p:nvPr/>
        </p:nvSpPr>
        <p:spPr>
          <a:xfrm>
            <a:off x="822960" y="3840480"/>
            <a:ext cx="42976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000" b="1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위치: </a:t>
            </a:r>
            <a:r>
              <a:rPr lang="en-US" sz="100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경기도 김포시</a:t>
            </a:r>
            <a:endParaRPr lang="en-US" sz="1000" dirty="0"/>
          </a:p>
          <a:p>
            <a:pPr marL="0" indent="0">
              <a:buNone/>
            </a:pPr>
            <a:r>
              <a:rPr lang="en-US" sz="1000" b="1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면적: </a:t>
            </a:r>
            <a:r>
              <a:rPr lang="en-US" sz="100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1,717m²(대지) / 13,744m²(연면적)</a:t>
            </a:r>
            <a:endParaRPr lang="en-US" sz="1000" dirty="0"/>
          </a:p>
          <a:p>
            <a:pPr marL="0" indent="0">
              <a:buNone/>
            </a:pPr>
            <a:r>
              <a:rPr lang="en-US" sz="1000" b="1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규모: </a:t>
            </a:r>
            <a:r>
              <a:rPr lang="en-US" sz="1000" dirty="0" err="1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지하</a:t>
            </a:r>
            <a:r>
              <a:rPr lang="en-US" sz="100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4층 ~ 지상 10층 (192세대)</a:t>
            </a:r>
            <a:endParaRPr lang="en-US" sz="1000" dirty="0"/>
          </a:p>
        </p:txBody>
      </p:sp>
      <p:pic>
        <p:nvPicPr>
          <p:cNvPr id="18" name="Image 2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486400" y="3154680"/>
            <a:ext cx="3017520" cy="1417320"/>
          </a:xfrm>
          <a:prstGeom prst="rect">
            <a:avLst/>
          </a:prstGeom>
        </p:spPr>
      </p:pic>
      <p:sp>
        <p:nvSpPr>
          <p:cNvPr id="19" name="Shape 14"/>
          <p:cNvSpPr/>
          <p:nvPr/>
        </p:nvSpPr>
        <p:spPr>
          <a:xfrm>
            <a:off x="0" y="4800600"/>
            <a:ext cx="9144000" cy="342900"/>
          </a:xfrm>
          <a:prstGeom prst="rect">
            <a:avLst/>
          </a:prstGeom>
          <a:solidFill>
            <a:srgbClr val="0F1B2D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0" name="Text 15"/>
          <p:cNvSpPr/>
          <p:nvPr/>
        </p:nvSpPr>
        <p:spPr>
          <a:xfrm>
            <a:off x="457200" y="4828032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U&amp;K Global Network Co., Ltd.  |  한국 · 우즈베키스탄 무역회사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960120"/>
          </a:xfrm>
          <a:prstGeom prst="rect">
            <a:avLst/>
          </a:prstGeom>
          <a:solidFill>
            <a:srgbClr val="0F1B2D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960120"/>
            <a:ext cx="9144000" cy="45720"/>
          </a:xfrm>
          <a:prstGeom prst="rect">
            <a:avLst/>
          </a:prstGeom>
          <a:solidFill>
            <a:srgbClr val="5CB85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640080" y="137160"/>
            <a:ext cx="73152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주요 시공 실적</a:t>
            </a:r>
            <a:endParaRPr lang="en-US" sz="2000" dirty="0"/>
          </a:p>
        </p:txBody>
      </p:sp>
      <p:sp>
        <p:nvSpPr>
          <p:cNvPr id="5" name="Text 3"/>
          <p:cNvSpPr/>
          <p:nvPr/>
        </p:nvSpPr>
        <p:spPr>
          <a:xfrm>
            <a:off x="640080" y="530352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Major Completed Projects — 2018~2021</a:t>
            </a:r>
            <a:endParaRPr lang="en-US" sz="1100" dirty="0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138160" y="137160"/>
            <a:ext cx="685800" cy="685800"/>
          </a:xfrm>
          <a:prstGeom prst="rect">
            <a:avLst/>
          </a:prstGeom>
        </p:spPr>
      </p:pic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40080" y="1234440"/>
            <a:ext cx="3017520" cy="1691640"/>
          </a:xfrm>
          <a:prstGeom prst="rect">
            <a:avLst/>
          </a:prstGeom>
        </p:spPr>
      </p:pic>
      <p:sp>
        <p:nvSpPr>
          <p:cNvPr id="8" name="Shape 4"/>
          <p:cNvSpPr/>
          <p:nvPr/>
        </p:nvSpPr>
        <p:spPr>
          <a:xfrm>
            <a:off x="3840480" y="1234440"/>
            <a:ext cx="4663440" cy="1691640"/>
          </a:xfrm>
          <a:prstGeom prst="rect">
            <a:avLst/>
          </a:prstGeom>
          <a:solidFill>
            <a:srgbClr val="F5F7F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Shape 5"/>
          <p:cNvSpPr/>
          <p:nvPr/>
        </p:nvSpPr>
        <p:spPr>
          <a:xfrm>
            <a:off x="3840480" y="1234440"/>
            <a:ext cx="4663440" cy="54864"/>
          </a:xfrm>
          <a:prstGeom prst="rect">
            <a:avLst/>
          </a:prstGeom>
          <a:solidFill>
            <a:srgbClr val="5CB85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0" name="Text 6"/>
          <p:cNvSpPr/>
          <p:nvPr/>
        </p:nvSpPr>
        <p:spPr>
          <a:xfrm>
            <a:off x="4023360" y="1417320"/>
            <a:ext cx="42976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0F1B2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구리 갈매 파크위버</a:t>
            </a:r>
            <a:endParaRPr lang="en-US" sz="1300" dirty="0"/>
          </a:p>
        </p:txBody>
      </p:sp>
      <p:sp>
        <p:nvSpPr>
          <p:cNvPr id="11" name="Text 7"/>
          <p:cNvSpPr/>
          <p:nvPr/>
        </p:nvSpPr>
        <p:spPr>
          <a:xfrm>
            <a:off x="4023360" y="1691640"/>
            <a:ext cx="42976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5CB8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자체 시행  |  2018년  |  준공: 2019년</a:t>
            </a:r>
            <a:endParaRPr lang="en-US" sz="900" dirty="0"/>
          </a:p>
        </p:txBody>
      </p:sp>
      <p:sp>
        <p:nvSpPr>
          <p:cNvPr id="12" name="Text 8"/>
          <p:cNvSpPr/>
          <p:nvPr/>
        </p:nvSpPr>
        <p:spPr>
          <a:xfrm>
            <a:off x="4023360" y="1965960"/>
            <a:ext cx="429768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000" b="1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위치: </a:t>
            </a:r>
            <a:r>
              <a:rPr lang="en-US" sz="100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구리시 갈매동</a:t>
            </a:r>
            <a:endParaRPr lang="en-US" sz="1000" dirty="0"/>
          </a:p>
          <a:p>
            <a:pPr marL="0" indent="0">
              <a:buNone/>
            </a:pPr>
            <a:r>
              <a:rPr lang="en-US" sz="1000" b="1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면적: </a:t>
            </a:r>
            <a:r>
              <a:rPr lang="en-US" sz="100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2,265m²(대지) / 12,696m²(연면적)</a:t>
            </a:r>
            <a:endParaRPr lang="en-US" sz="1000" dirty="0"/>
          </a:p>
          <a:p>
            <a:pPr marL="0" indent="0">
              <a:buNone/>
            </a:pPr>
            <a:r>
              <a:rPr lang="en-US" sz="1000" b="1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규모: </a:t>
            </a:r>
            <a:r>
              <a:rPr lang="en-US" sz="1000" dirty="0" err="1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지하</a:t>
            </a:r>
            <a:r>
              <a:rPr lang="en-US" sz="100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3층 ~ 지상 8층 (169세대)</a:t>
            </a:r>
            <a:endParaRPr lang="en-US" sz="1000" dirty="0"/>
          </a:p>
        </p:txBody>
      </p:sp>
      <p:sp>
        <p:nvSpPr>
          <p:cNvPr id="13" name="Shape 9"/>
          <p:cNvSpPr/>
          <p:nvPr/>
        </p:nvSpPr>
        <p:spPr>
          <a:xfrm>
            <a:off x="640080" y="3154680"/>
            <a:ext cx="4663440" cy="1417320"/>
          </a:xfrm>
          <a:prstGeom prst="rect">
            <a:avLst/>
          </a:prstGeom>
          <a:solidFill>
            <a:srgbClr val="F5F7F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4" name="Shape 10"/>
          <p:cNvSpPr/>
          <p:nvPr/>
        </p:nvSpPr>
        <p:spPr>
          <a:xfrm>
            <a:off x="640080" y="3154680"/>
            <a:ext cx="4663440" cy="54864"/>
          </a:xfrm>
          <a:prstGeom prst="rect">
            <a:avLst/>
          </a:prstGeom>
          <a:solidFill>
            <a:srgbClr val="3498DB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5" name="Text 11"/>
          <p:cNvSpPr/>
          <p:nvPr/>
        </p:nvSpPr>
        <p:spPr>
          <a:xfrm>
            <a:off x="822960" y="3291840"/>
            <a:ext cx="42976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0F1B2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화성 향남 아파텔</a:t>
            </a:r>
            <a:endParaRPr lang="en-US" sz="1300" dirty="0"/>
          </a:p>
        </p:txBody>
      </p:sp>
      <p:sp>
        <p:nvSpPr>
          <p:cNvPr id="16" name="Text 12"/>
          <p:cNvSpPr/>
          <p:nvPr/>
        </p:nvSpPr>
        <p:spPr>
          <a:xfrm>
            <a:off x="822960" y="3566160"/>
            <a:ext cx="42976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3498D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아파텔  |  2021년  |  준공: 2024년</a:t>
            </a:r>
            <a:endParaRPr lang="en-US" sz="900" dirty="0"/>
          </a:p>
        </p:txBody>
      </p:sp>
      <p:sp>
        <p:nvSpPr>
          <p:cNvPr id="17" name="Text 13"/>
          <p:cNvSpPr/>
          <p:nvPr/>
        </p:nvSpPr>
        <p:spPr>
          <a:xfrm>
            <a:off x="822960" y="3840480"/>
            <a:ext cx="42976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000" b="1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위치: </a:t>
            </a:r>
            <a:r>
              <a:rPr lang="en-US" sz="100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경기도 화성시</a:t>
            </a:r>
            <a:endParaRPr lang="en-US" sz="1000" dirty="0"/>
          </a:p>
          <a:p>
            <a:pPr marL="0" indent="0">
              <a:buNone/>
            </a:pPr>
            <a:r>
              <a:rPr lang="en-US" sz="1000" b="1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면적: </a:t>
            </a:r>
            <a:r>
              <a:rPr lang="en-US" sz="100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1,166m²(대지) / 12,871m²(연면적)</a:t>
            </a:r>
            <a:endParaRPr lang="en-US" sz="1000" dirty="0"/>
          </a:p>
          <a:p>
            <a:pPr marL="0" indent="0">
              <a:buNone/>
            </a:pPr>
            <a:r>
              <a:rPr lang="en-US" sz="1000" b="1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규모: </a:t>
            </a:r>
            <a:r>
              <a:rPr lang="en-US" sz="100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10층, 1동 (126세대)</a:t>
            </a:r>
            <a:endParaRPr lang="en-US" sz="1000" dirty="0"/>
          </a:p>
        </p:txBody>
      </p:sp>
      <p:pic>
        <p:nvPicPr>
          <p:cNvPr id="18" name="Image 2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486400" y="3154680"/>
            <a:ext cx="3017520" cy="1417320"/>
          </a:xfrm>
          <a:prstGeom prst="rect">
            <a:avLst/>
          </a:prstGeom>
        </p:spPr>
      </p:pic>
      <p:sp>
        <p:nvSpPr>
          <p:cNvPr id="19" name="Shape 14"/>
          <p:cNvSpPr/>
          <p:nvPr/>
        </p:nvSpPr>
        <p:spPr>
          <a:xfrm>
            <a:off x="0" y="4800600"/>
            <a:ext cx="9144000" cy="342900"/>
          </a:xfrm>
          <a:prstGeom prst="rect">
            <a:avLst/>
          </a:prstGeom>
          <a:solidFill>
            <a:srgbClr val="0F1B2D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0" name="Text 15"/>
          <p:cNvSpPr/>
          <p:nvPr/>
        </p:nvSpPr>
        <p:spPr>
          <a:xfrm>
            <a:off x="457200" y="4828032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U&amp;K Global Network Co., Ltd.  |  한국 · 우즈베키스탄 무역회사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1190</Words>
  <Application>Microsoft Office PowerPoint</Application>
  <PresentationFormat>화면 슬라이드 쇼(16:9)</PresentationFormat>
  <Paragraphs>244</Paragraphs>
  <Slides>15</Slides>
  <Notes>15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19" baseType="lpstr">
      <vt:lpstr>Arial</vt:lpstr>
      <vt:lpstr>Calibri</vt:lpstr>
      <vt:lpstr>Georgia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U&amp;K Global - Company Profile (Korean)</dc:title>
  <dc:subject>PptxGenJS Presentation</dc:subject>
  <dc:creator>U&amp;K Global Network Co., Ltd.</dc:creator>
  <cp:lastModifiedBy>SOKHIBAKHON TULANOVA</cp:lastModifiedBy>
  <cp:revision>7</cp:revision>
  <dcterms:created xsi:type="dcterms:W3CDTF">2026-02-20T19:53:14Z</dcterms:created>
  <dcterms:modified xsi:type="dcterms:W3CDTF">2026-02-25T06:53:20Z</dcterms:modified>
</cp:coreProperties>
</file>